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9" r:id="rId3"/>
    <p:sldId id="258" r:id="rId4"/>
    <p:sldId id="265" r:id="rId5"/>
    <p:sldId id="262" r:id="rId6"/>
    <p:sldId id="268" r:id="rId7"/>
    <p:sldId id="263" r:id="rId8"/>
    <p:sldId id="267" r:id="rId9"/>
    <p:sldId id="257" r:id="rId10"/>
    <p:sldId id="260" r:id="rId11"/>
    <p:sldId id="292" r:id="rId12"/>
    <p:sldId id="278" r:id="rId13"/>
    <p:sldId id="276" r:id="rId14"/>
    <p:sldId id="280" r:id="rId15"/>
    <p:sldId id="293" r:id="rId16"/>
    <p:sldId id="270" r:id="rId17"/>
    <p:sldId id="264" r:id="rId18"/>
    <p:sldId id="281" r:id="rId19"/>
    <p:sldId id="284" r:id="rId20"/>
    <p:sldId id="286" r:id="rId21"/>
    <p:sldId id="288" r:id="rId22"/>
    <p:sldId id="266" r:id="rId23"/>
    <p:sldId id="282" r:id="rId24"/>
    <p:sldId id="269" r:id="rId25"/>
    <p:sldId id="285" r:id="rId26"/>
    <p:sldId id="277" r:id="rId27"/>
    <p:sldId id="283" r:id="rId28"/>
    <p:sldId id="290" r:id="rId29"/>
    <p:sldId id="271" r:id="rId30"/>
    <p:sldId id="29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6E328E-3B35-F540-9F6B-CA941C3044A5}">
          <p14:sldIdLst>
            <p14:sldId id="256"/>
            <p14:sldId id="259"/>
          </p14:sldIdLst>
        </p14:section>
        <p14:section name="Niels Bohr and Scientific Progress" id="{54CFC7C0-46E4-124B-899C-041F1E88B132}">
          <p14:sldIdLst>
            <p14:sldId id="258"/>
            <p14:sldId id="265"/>
            <p14:sldId id="262"/>
            <p14:sldId id="268"/>
            <p14:sldId id="263"/>
            <p14:sldId id="267"/>
          </p14:sldIdLst>
        </p14:section>
        <p14:section name="Values in Science" id="{42C4E295-E0BC-1840-87C0-6BC4A482ED90}">
          <p14:sldIdLst>
            <p14:sldId id="257"/>
            <p14:sldId id="260"/>
            <p14:sldId id="292"/>
            <p14:sldId id="278"/>
            <p14:sldId id="276"/>
            <p14:sldId id="280"/>
          </p14:sldIdLst>
        </p14:section>
        <p14:section name="What were Bohr's values?" id="{00AF98E4-AD0B-674D-BAD0-64A48AFBEA99}">
          <p14:sldIdLst>
            <p14:sldId id="293"/>
            <p14:sldId id="270"/>
            <p14:sldId id="264"/>
            <p14:sldId id="281"/>
            <p14:sldId id="284"/>
            <p14:sldId id="286"/>
            <p14:sldId id="288"/>
            <p14:sldId id="266"/>
            <p14:sldId id="282"/>
            <p14:sldId id="269"/>
            <p14:sldId id="285"/>
            <p14:sldId id="277"/>
            <p14:sldId id="283"/>
            <p14:sldId id="290"/>
            <p14:sldId id="271"/>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95"/>
    <p:restoredTop sz="94661"/>
  </p:normalViewPr>
  <p:slideViewPr>
    <p:cSldViewPr snapToGrid="0">
      <p:cViewPr varScale="1">
        <p:scale>
          <a:sx n="125" d="100"/>
          <a:sy n="125" d="100"/>
        </p:scale>
        <p:origin x="16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E446D-9D87-6B45-BC3D-E049BF0FD68E}" type="datetimeFigureOut">
              <a:rPr lang="en-US" smtClean="0"/>
              <a:t>12/1/23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4494F-DE9B-E94E-9E87-0E9B7E44FBAB}" type="slidenum">
              <a:rPr lang="en-US" smtClean="0"/>
              <a:t>‹#›</a:t>
            </a:fld>
            <a:endParaRPr lang="en-US"/>
          </a:p>
        </p:txBody>
      </p:sp>
    </p:spTree>
    <p:extLst>
      <p:ext uri="{BB962C8B-B14F-4D97-AF65-F5344CB8AC3E}">
        <p14:creationId xmlns:p14="http://schemas.microsoft.com/office/powerpoint/2010/main" val="2169538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21DF-FE1C-30DE-45C0-17A65684D3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77F3EC-1033-D255-5082-6A421A4659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3F3446-AAD0-C549-D94F-E7EB932AA15A}"/>
              </a:ext>
            </a:extLst>
          </p:cNvPr>
          <p:cNvSpPr>
            <a:spLocks noGrp="1"/>
          </p:cNvSpPr>
          <p:nvPr>
            <p:ph type="dt" sz="half" idx="10"/>
          </p:nvPr>
        </p:nvSpPr>
        <p:spPr/>
        <p:txBody>
          <a:bodyPr/>
          <a:lstStyle/>
          <a:p>
            <a:fld id="{6240B876-0CB1-734F-93ED-2F9C7BC8F2C8}" type="datetime1">
              <a:rPr lang="en-US" smtClean="0"/>
              <a:t>12/1/23</a:t>
            </a:fld>
            <a:endParaRPr lang="en-US"/>
          </a:p>
        </p:txBody>
      </p:sp>
      <p:sp>
        <p:nvSpPr>
          <p:cNvPr id="5" name="Footer Placeholder 4">
            <a:extLst>
              <a:ext uri="{FF2B5EF4-FFF2-40B4-BE49-F238E27FC236}">
                <a16:creationId xmlns:a16="http://schemas.microsoft.com/office/drawing/2014/main" id="{512012E4-7539-029F-DA65-73246C6CB8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37947-61A8-2F31-D6B7-92B589788DFB}"/>
              </a:ext>
            </a:extLst>
          </p:cNvPr>
          <p:cNvSpPr>
            <a:spLocks noGrp="1"/>
          </p:cNvSpPr>
          <p:nvPr>
            <p:ph type="sldNum" sz="quarter" idx="12"/>
          </p:nvPr>
        </p:nvSpPr>
        <p:spPr/>
        <p:txBody>
          <a:bodyPr/>
          <a:lstStyle/>
          <a:p>
            <a:fld id="{E49742CA-9285-CB4E-8E96-D4F86A347B26}" type="slidenum">
              <a:rPr lang="en-US" smtClean="0"/>
              <a:t>‹#›</a:t>
            </a:fld>
            <a:endParaRPr lang="en-US"/>
          </a:p>
        </p:txBody>
      </p:sp>
    </p:spTree>
    <p:extLst>
      <p:ext uri="{BB962C8B-B14F-4D97-AF65-F5344CB8AC3E}">
        <p14:creationId xmlns:p14="http://schemas.microsoft.com/office/powerpoint/2010/main" val="1574180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2BF57-72BA-C1FD-513B-1E1A76E5D9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38118B-0F19-1F5D-96DF-28B61C035D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B67469-F7B6-5C74-11CE-821155A8BFEE}"/>
              </a:ext>
            </a:extLst>
          </p:cNvPr>
          <p:cNvSpPr>
            <a:spLocks noGrp="1"/>
          </p:cNvSpPr>
          <p:nvPr>
            <p:ph type="dt" sz="half" idx="10"/>
          </p:nvPr>
        </p:nvSpPr>
        <p:spPr/>
        <p:txBody>
          <a:bodyPr/>
          <a:lstStyle/>
          <a:p>
            <a:fld id="{BF6FF81F-9A4A-9841-91BA-52426A0D4F73}" type="datetime1">
              <a:rPr lang="en-US" smtClean="0"/>
              <a:t>12/1/23</a:t>
            </a:fld>
            <a:endParaRPr lang="en-US"/>
          </a:p>
        </p:txBody>
      </p:sp>
      <p:sp>
        <p:nvSpPr>
          <p:cNvPr id="5" name="Footer Placeholder 4">
            <a:extLst>
              <a:ext uri="{FF2B5EF4-FFF2-40B4-BE49-F238E27FC236}">
                <a16:creationId xmlns:a16="http://schemas.microsoft.com/office/drawing/2014/main" id="{8F6EE095-E06F-8C3A-1CD5-ECB6EECF3E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E8B1F-C861-B9A6-5280-FC990ACCFF9C}"/>
              </a:ext>
            </a:extLst>
          </p:cNvPr>
          <p:cNvSpPr>
            <a:spLocks noGrp="1"/>
          </p:cNvSpPr>
          <p:nvPr>
            <p:ph type="sldNum" sz="quarter" idx="12"/>
          </p:nvPr>
        </p:nvSpPr>
        <p:spPr/>
        <p:txBody>
          <a:bodyPr/>
          <a:lstStyle/>
          <a:p>
            <a:fld id="{E49742CA-9285-CB4E-8E96-D4F86A347B26}" type="slidenum">
              <a:rPr lang="en-US" smtClean="0"/>
              <a:t>‹#›</a:t>
            </a:fld>
            <a:endParaRPr lang="en-US"/>
          </a:p>
        </p:txBody>
      </p:sp>
    </p:spTree>
    <p:extLst>
      <p:ext uri="{BB962C8B-B14F-4D97-AF65-F5344CB8AC3E}">
        <p14:creationId xmlns:p14="http://schemas.microsoft.com/office/powerpoint/2010/main" val="1028077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E96254-801A-3EEC-B791-C3B9294AFA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A06FFD-DC41-A9D6-8443-DCFE23436E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636F3A-A9EB-A4CB-3A18-4873EDBECE83}"/>
              </a:ext>
            </a:extLst>
          </p:cNvPr>
          <p:cNvSpPr>
            <a:spLocks noGrp="1"/>
          </p:cNvSpPr>
          <p:nvPr>
            <p:ph type="dt" sz="half" idx="10"/>
          </p:nvPr>
        </p:nvSpPr>
        <p:spPr/>
        <p:txBody>
          <a:bodyPr/>
          <a:lstStyle/>
          <a:p>
            <a:fld id="{2439119B-5DB2-C143-8D92-0BB2A014CED4}" type="datetime1">
              <a:rPr lang="en-US" smtClean="0"/>
              <a:t>12/1/23</a:t>
            </a:fld>
            <a:endParaRPr lang="en-US"/>
          </a:p>
        </p:txBody>
      </p:sp>
      <p:sp>
        <p:nvSpPr>
          <p:cNvPr id="5" name="Footer Placeholder 4">
            <a:extLst>
              <a:ext uri="{FF2B5EF4-FFF2-40B4-BE49-F238E27FC236}">
                <a16:creationId xmlns:a16="http://schemas.microsoft.com/office/drawing/2014/main" id="{72B8EEEB-25CB-079B-A077-A21EE04DA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6827C-A3AB-18D0-F35C-CB6E1F8030B5}"/>
              </a:ext>
            </a:extLst>
          </p:cNvPr>
          <p:cNvSpPr>
            <a:spLocks noGrp="1"/>
          </p:cNvSpPr>
          <p:nvPr>
            <p:ph type="sldNum" sz="quarter" idx="12"/>
          </p:nvPr>
        </p:nvSpPr>
        <p:spPr/>
        <p:txBody>
          <a:bodyPr/>
          <a:lstStyle/>
          <a:p>
            <a:fld id="{E49742CA-9285-CB4E-8E96-D4F86A347B26}" type="slidenum">
              <a:rPr lang="en-US" smtClean="0"/>
              <a:t>‹#›</a:t>
            </a:fld>
            <a:endParaRPr lang="en-US"/>
          </a:p>
        </p:txBody>
      </p:sp>
    </p:spTree>
    <p:extLst>
      <p:ext uri="{BB962C8B-B14F-4D97-AF65-F5344CB8AC3E}">
        <p14:creationId xmlns:p14="http://schemas.microsoft.com/office/powerpoint/2010/main" val="3366552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EACF2-6A0F-C3C5-3256-371857F96C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FCE95C-40B4-98EA-0CF6-84B979BD14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C3BE72-810B-AE60-DBD7-14BCB8846EF9}"/>
              </a:ext>
            </a:extLst>
          </p:cNvPr>
          <p:cNvSpPr>
            <a:spLocks noGrp="1"/>
          </p:cNvSpPr>
          <p:nvPr>
            <p:ph type="dt" sz="half" idx="10"/>
          </p:nvPr>
        </p:nvSpPr>
        <p:spPr/>
        <p:txBody>
          <a:bodyPr/>
          <a:lstStyle/>
          <a:p>
            <a:fld id="{12B3AD0F-2DD6-874F-B691-D89E3F267BC0}" type="datetime1">
              <a:rPr lang="en-US" smtClean="0"/>
              <a:t>12/1/23</a:t>
            </a:fld>
            <a:endParaRPr lang="en-US"/>
          </a:p>
        </p:txBody>
      </p:sp>
      <p:sp>
        <p:nvSpPr>
          <p:cNvPr id="5" name="Footer Placeholder 4">
            <a:extLst>
              <a:ext uri="{FF2B5EF4-FFF2-40B4-BE49-F238E27FC236}">
                <a16:creationId xmlns:a16="http://schemas.microsoft.com/office/drawing/2014/main" id="{F7CBFD23-6E3D-3442-B6E9-1436A391A9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A71CE-8F1A-A414-48CF-DC1A35EACEB3}"/>
              </a:ext>
            </a:extLst>
          </p:cNvPr>
          <p:cNvSpPr>
            <a:spLocks noGrp="1"/>
          </p:cNvSpPr>
          <p:nvPr>
            <p:ph type="sldNum" sz="quarter" idx="12"/>
          </p:nvPr>
        </p:nvSpPr>
        <p:spPr/>
        <p:txBody>
          <a:bodyPr/>
          <a:lstStyle/>
          <a:p>
            <a:fld id="{E49742CA-9285-CB4E-8E96-D4F86A347B26}" type="slidenum">
              <a:rPr lang="en-US" smtClean="0"/>
              <a:t>‹#›</a:t>
            </a:fld>
            <a:endParaRPr lang="en-US"/>
          </a:p>
        </p:txBody>
      </p:sp>
    </p:spTree>
    <p:extLst>
      <p:ext uri="{BB962C8B-B14F-4D97-AF65-F5344CB8AC3E}">
        <p14:creationId xmlns:p14="http://schemas.microsoft.com/office/powerpoint/2010/main" val="3508996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8BA3C-BDAD-3724-5F18-98F0E009FF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AEF1A5-9B5E-72B3-822A-FEFB1BDB62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AA1982-2F05-0451-63E9-B66DB7ED73DB}"/>
              </a:ext>
            </a:extLst>
          </p:cNvPr>
          <p:cNvSpPr>
            <a:spLocks noGrp="1"/>
          </p:cNvSpPr>
          <p:nvPr>
            <p:ph type="dt" sz="half" idx="10"/>
          </p:nvPr>
        </p:nvSpPr>
        <p:spPr/>
        <p:txBody>
          <a:bodyPr/>
          <a:lstStyle/>
          <a:p>
            <a:fld id="{8B4151F2-0978-4F40-9F53-A562982E4E59}" type="datetime1">
              <a:rPr lang="en-US" smtClean="0"/>
              <a:t>12/1/23</a:t>
            </a:fld>
            <a:endParaRPr lang="en-US"/>
          </a:p>
        </p:txBody>
      </p:sp>
      <p:sp>
        <p:nvSpPr>
          <p:cNvPr id="5" name="Footer Placeholder 4">
            <a:extLst>
              <a:ext uri="{FF2B5EF4-FFF2-40B4-BE49-F238E27FC236}">
                <a16:creationId xmlns:a16="http://schemas.microsoft.com/office/drawing/2014/main" id="{7B296190-A504-0689-510B-C683BEB4D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4B0C14-8E32-38EB-47DD-776C54F35FCA}"/>
              </a:ext>
            </a:extLst>
          </p:cNvPr>
          <p:cNvSpPr>
            <a:spLocks noGrp="1"/>
          </p:cNvSpPr>
          <p:nvPr>
            <p:ph type="sldNum" sz="quarter" idx="12"/>
          </p:nvPr>
        </p:nvSpPr>
        <p:spPr/>
        <p:txBody>
          <a:bodyPr/>
          <a:lstStyle/>
          <a:p>
            <a:fld id="{E49742CA-9285-CB4E-8E96-D4F86A347B26}" type="slidenum">
              <a:rPr lang="en-US" smtClean="0"/>
              <a:t>‹#›</a:t>
            </a:fld>
            <a:endParaRPr lang="en-US"/>
          </a:p>
        </p:txBody>
      </p:sp>
    </p:spTree>
    <p:extLst>
      <p:ext uri="{BB962C8B-B14F-4D97-AF65-F5344CB8AC3E}">
        <p14:creationId xmlns:p14="http://schemas.microsoft.com/office/powerpoint/2010/main" val="3053511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5DA90-97B6-C5B1-02A7-70249502BC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6382B6-EE30-5FB9-FE4F-6CC72EF571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F1CF12-82BF-0724-98AC-5AD7393CEA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6068CD-E0D0-D634-57FA-3994D9363F53}"/>
              </a:ext>
            </a:extLst>
          </p:cNvPr>
          <p:cNvSpPr>
            <a:spLocks noGrp="1"/>
          </p:cNvSpPr>
          <p:nvPr>
            <p:ph type="dt" sz="half" idx="10"/>
          </p:nvPr>
        </p:nvSpPr>
        <p:spPr/>
        <p:txBody>
          <a:bodyPr/>
          <a:lstStyle/>
          <a:p>
            <a:fld id="{1E1ACAFC-4E89-0D48-94F3-B3825E5DBA25}" type="datetime1">
              <a:rPr lang="en-US" smtClean="0"/>
              <a:t>12/1/23</a:t>
            </a:fld>
            <a:endParaRPr lang="en-US"/>
          </a:p>
        </p:txBody>
      </p:sp>
      <p:sp>
        <p:nvSpPr>
          <p:cNvPr id="6" name="Footer Placeholder 5">
            <a:extLst>
              <a:ext uri="{FF2B5EF4-FFF2-40B4-BE49-F238E27FC236}">
                <a16:creationId xmlns:a16="http://schemas.microsoft.com/office/drawing/2014/main" id="{29B0915F-3B30-6A89-E5B8-75F70EC46D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284A5-F56C-F0C4-C5E3-80845DFEAF82}"/>
              </a:ext>
            </a:extLst>
          </p:cNvPr>
          <p:cNvSpPr>
            <a:spLocks noGrp="1"/>
          </p:cNvSpPr>
          <p:nvPr>
            <p:ph type="sldNum" sz="quarter" idx="12"/>
          </p:nvPr>
        </p:nvSpPr>
        <p:spPr/>
        <p:txBody>
          <a:bodyPr/>
          <a:lstStyle/>
          <a:p>
            <a:fld id="{E49742CA-9285-CB4E-8E96-D4F86A347B26}" type="slidenum">
              <a:rPr lang="en-US" smtClean="0"/>
              <a:t>‹#›</a:t>
            </a:fld>
            <a:endParaRPr lang="en-US"/>
          </a:p>
        </p:txBody>
      </p:sp>
    </p:spTree>
    <p:extLst>
      <p:ext uri="{BB962C8B-B14F-4D97-AF65-F5344CB8AC3E}">
        <p14:creationId xmlns:p14="http://schemas.microsoft.com/office/powerpoint/2010/main" val="226927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5AED6-8EB2-5754-2025-21AF89A130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39F918-362F-007B-FC53-2D53D7B98E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11AAA8-D97E-74E6-3696-ECA6B68960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5AACA5-2134-BC2E-E5DD-AA94A5A113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D75CFD-64FF-F3D4-2E54-15CA4E9363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77C221-AEDA-D24A-650F-C9236279DFED}"/>
              </a:ext>
            </a:extLst>
          </p:cNvPr>
          <p:cNvSpPr>
            <a:spLocks noGrp="1"/>
          </p:cNvSpPr>
          <p:nvPr>
            <p:ph type="dt" sz="half" idx="10"/>
          </p:nvPr>
        </p:nvSpPr>
        <p:spPr/>
        <p:txBody>
          <a:bodyPr/>
          <a:lstStyle/>
          <a:p>
            <a:fld id="{0EFC713C-670A-5447-A314-D406829F1242}" type="datetime1">
              <a:rPr lang="en-US" smtClean="0"/>
              <a:t>12/1/23</a:t>
            </a:fld>
            <a:endParaRPr lang="en-US"/>
          </a:p>
        </p:txBody>
      </p:sp>
      <p:sp>
        <p:nvSpPr>
          <p:cNvPr id="8" name="Footer Placeholder 7">
            <a:extLst>
              <a:ext uri="{FF2B5EF4-FFF2-40B4-BE49-F238E27FC236}">
                <a16:creationId xmlns:a16="http://schemas.microsoft.com/office/drawing/2014/main" id="{8FB6B3C6-332E-97D1-D6A6-8E1BD9758E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3D30EC-BAD3-BBF6-AC47-94AEFBFD682D}"/>
              </a:ext>
            </a:extLst>
          </p:cNvPr>
          <p:cNvSpPr>
            <a:spLocks noGrp="1"/>
          </p:cNvSpPr>
          <p:nvPr>
            <p:ph type="sldNum" sz="quarter" idx="12"/>
          </p:nvPr>
        </p:nvSpPr>
        <p:spPr/>
        <p:txBody>
          <a:bodyPr/>
          <a:lstStyle/>
          <a:p>
            <a:fld id="{E49742CA-9285-CB4E-8E96-D4F86A347B26}" type="slidenum">
              <a:rPr lang="en-US" smtClean="0"/>
              <a:t>‹#›</a:t>
            </a:fld>
            <a:endParaRPr lang="en-US"/>
          </a:p>
        </p:txBody>
      </p:sp>
    </p:spTree>
    <p:extLst>
      <p:ext uri="{BB962C8B-B14F-4D97-AF65-F5344CB8AC3E}">
        <p14:creationId xmlns:p14="http://schemas.microsoft.com/office/powerpoint/2010/main" val="3792503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E9D5B-ECB9-8FB4-44C0-A8999CFB3A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8089CD-1234-608B-A59A-99DEAB775E1F}"/>
              </a:ext>
            </a:extLst>
          </p:cNvPr>
          <p:cNvSpPr>
            <a:spLocks noGrp="1"/>
          </p:cNvSpPr>
          <p:nvPr>
            <p:ph type="dt" sz="half" idx="10"/>
          </p:nvPr>
        </p:nvSpPr>
        <p:spPr/>
        <p:txBody>
          <a:bodyPr/>
          <a:lstStyle/>
          <a:p>
            <a:fld id="{F55B1C67-5E06-A04D-9FCF-3EC4D3E95B7E}" type="datetime1">
              <a:rPr lang="en-US" smtClean="0"/>
              <a:t>12/1/23</a:t>
            </a:fld>
            <a:endParaRPr lang="en-US"/>
          </a:p>
        </p:txBody>
      </p:sp>
      <p:sp>
        <p:nvSpPr>
          <p:cNvPr id="4" name="Footer Placeholder 3">
            <a:extLst>
              <a:ext uri="{FF2B5EF4-FFF2-40B4-BE49-F238E27FC236}">
                <a16:creationId xmlns:a16="http://schemas.microsoft.com/office/drawing/2014/main" id="{D0A52597-2377-2CB6-5197-83F02F8E2C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E66D31-7488-681D-E50E-AD52493E4C70}"/>
              </a:ext>
            </a:extLst>
          </p:cNvPr>
          <p:cNvSpPr>
            <a:spLocks noGrp="1"/>
          </p:cNvSpPr>
          <p:nvPr>
            <p:ph type="sldNum" sz="quarter" idx="12"/>
          </p:nvPr>
        </p:nvSpPr>
        <p:spPr/>
        <p:txBody>
          <a:bodyPr/>
          <a:lstStyle/>
          <a:p>
            <a:fld id="{E49742CA-9285-CB4E-8E96-D4F86A347B26}" type="slidenum">
              <a:rPr lang="en-US" smtClean="0"/>
              <a:t>‹#›</a:t>
            </a:fld>
            <a:endParaRPr lang="en-US"/>
          </a:p>
        </p:txBody>
      </p:sp>
    </p:spTree>
    <p:extLst>
      <p:ext uri="{BB962C8B-B14F-4D97-AF65-F5344CB8AC3E}">
        <p14:creationId xmlns:p14="http://schemas.microsoft.com/office/powerpoint/2010/main" val="59226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A8270A-FDF0-FC10-3F42-DFC7F9457E75}"/>
              </a:ext>
            </a:extLst>
          </p:cNvPr>
          <p:cNvSpPr>
            <a:spLocks noGrp="1"/>
          </p:cNvSpPr>
          <p:nvPr>
            <p:ph type="dt" sz="half" idx="10"/>
          </p:nvPr>
        </p:nvSpPr>
        <p:spPr/>
        <p:txBody>
          <a:bodyPr/>
          <a:lstStyle/>
          <a:p>
            <a:fld id="{37AFF4D7-FFFE-6E4F-9737-3E189B67F54D}" type="datetime1">
              <a:rPr lang="en-US" smtClean="0"/>
              <a:t>12/1/23</a:t>
            </a:fld>
            <a:endParaRPr lang="en-US"/>
          </a:p>
        </p:txBody>
      </p:sp>
      <p:sp>
        <p:nvSpPr>
          <p:cNvPr id="3" name="Footer Placeholder 2">
            <a:extLst>
              <a:ext uri="{FF2B5EF4-FFF2-40B4-BE49-F238E27FC236}">
                <a16:creationId xmlns:a16="http://schemas.microsoft.com/office/drawing/2014/main" id="{6761A1AD-F1FC-D573-4DEA-AA6D7679E2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A2EC55-E06C-7C21-1AD6-0F9E8D15C535}"/>
              </a:ext>
            </a:extLst>
          </p:cNvPr>
          <p:cNvSpPr>
            <a:spLocks noGrp="1"/>
          </p:cNvSpPr>
          <p:nvPr>
            <p:ph type="sldNum" sz="quarter" idx="12"/>
          </p:nvPr>
        </p:nvSpPr>
        <p:spPr/>
        <p:txBody>
          <a:bodyPr/>
          <a:lstStyle/>
          <a:p>
            <a:fld id="{E49742CA-9285-CB4E-8E96-D4F86A347B26}" type="slidenum">
              <a:rPr lang="en-US" smtClean="0"/>
              <a:t>‹#›</a:t>
            </a:fld>
            <a:endParaRPr lang="en-US"/>
          </a:p>
        </p:txBody>
      </p:sp>
    </p:spTree>
    <p:extLst>
      <p:ext uri="{BB962C8B-B14F-4D97-AF65-F5344CB8AC3E}">
        <p14:creationId xmlns:p14="http://schemas.microsoft.com/office/powerpoint/2010/main" val="531275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DBB4-0522-F47A-DC4F-AB697E6315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F983BB-32BE-C4B0-3873-785F213C21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00F82A-5AF9-A2E7-8EB8-57A545FD54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246A4-8DEC-5F12-0AD9-3DD33EFAD847}"/>
              </a:ext>
            </a:extLst>
          </p:cNvPr>
          <p:cNvSpPr>
            <a:spLocks noGrp="1"/>
          </p:cNvSpPr>
          <p:nvPr>
            <p:ph type="dt" sz="half" idx="10"/>
          </p:nvPr>
        </p:nvSpPr>
        <p:spPr/>
        <p:txBody>
          <a:bodyPr/>
          <a:lstStyle/>
          <a:p>
            <a:fld id="{345CF3DE-AEFD-684F-B76A-2345D1D29EA1}" type="datetime1">
              <a:rPr lang="en-US" smtClean="0"/>
              <a:t>12/1/23</a:t>
            </a:fld>
            <a:endParaRPr lang="en-US"/>
          </a:p>
        </p:txBody>
      </p:sp>
      <p:sp>
        <p:nvSpPr>
          <p:cNvPr id="6" name="Footer Placeholder 5">
            <a:extLst>
              <a:ext uri="{FF2B5EF4-FFF2-40B4-BE49-F238E27FC236}">
                <a16:creationId xmlns:a16="http://schemas.microsoft.com/office/drawing/2014/main" id="{7FD62153-7362-5680-3DAE-3417B9CD80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224433-1400-8CAD-9120-CA86C9EB3B4B}"/>
              </a:ext>
            </a:extLst>
          </p:cNvPr>
          <p:cNvSpPr>
            <a:spLocks noGrp="1"/>
          </p:cNvSpPr>
          <p:nvPr>
            <p:ph type="sldNum" sz="quarter" idx="12"/>
          </p:nvPr>
        </p:nvSpPr>
        <p:spPr/>
        <p:txBody>
          <a:bodyPr/>
          <a:lstStyle/>
          <a:p>
            <a:fld id="{E49742CA-9285-CB4E-8E96-D4F86A347B26}" type="slidenum">
              <a:rPr lang="en-US" smtClean="0"/>
              <a:t>‹#›</a:t>
            </a:fld>
            <a:endParaRPr lang="en-US"/>
          </a:p>
        </p:txBody>
      </p:sp>
    </p:spTree>
    <p:extLst>
      <p:ext uri="{BB962C8B-B14F-4D97-AF65-F5344CB8AC3E}">
        <p14:creationId xmlns:p14="http://schemas.microsoft.com/office/powerpoint/2010/main" val="3197310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8FE0F-96B8-7CA7-B869-04C28E02E0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BF5B7C-184E-4C7B-E63F-0AB302E981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332584-51E4-C6DF-1716-38E8F13C2C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1E2D4A-F233-DCD8-A50D-5A092D8765DE}"/>
              </a:ext>
            </a:extLst>
          </p:cNvPr>
          <p:cNvSpPr>
            <a:spLocks noGrp="1"/>
          </p:cNvSpPr>
          <p:nvPr>
            <p:ph type="dt" sz="half" idx="10"/>
          </p:nvPr>
        </p:nvSpPr>
        <p:spPr/>
        <p:txBody>
          <a:bodyPr/>
          <a:lstStyle/>
          <a:p>
            <a:fld id="{C739BFFE-E6F5-F94F-974A-51F948491313}" type="datetime1">
              <a:rPr lang="en-US" smtClean="0"/>
              <a:t>12/1/23</a:t>
            </a:fld>
            <a:endParaRPr lang="en-US"/>
          </a:p>
        </p:txBody>
      </p:sp>
      <p:sp>
        <p:nvSpPr>
          <p:cNvPr id="6" name="Footer Placeholder 5">
            <a:extLst>
              <a:ext uri="{FF2B5EF4-FFF2-40B4-BE49-F238E27FC236}">
                <a16:creationId xmlns:a16="http://schemas.microsoft.com/office/drawing/2014/main" id="{5A3DECA0-D778-7162-B5C8-636485810C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1AD30-B552-9207-D5BF-FA6FCED450F0}"/>
              </a:ext>
            </a:extLst>
          </p:cNvPr>
          <p:cNvSpPr>
            <a:spLocks noGrp="1"/>
          </p:cNvSpPr>
          <p:nvPr>
            <p:ph type="sldNum" sz="quarter" idx="12"/>
          </p:nvPr>
        </p:nvSpPr>
        <p:spPr/>
        <p:txBody>
          <a:bodyPr/>
          <a:lstStyle/>
          <a:p>
            <a:fld id="{E49742CA-9285-CB4E-8E96-D4F86A347B26}" type="slidenum">
              <a:rPr lang="en-US" smtClean="0"/>
              <a:t>‹#›</a:t>
            </a:fld>
            <a:endParaRPr lang="en-US"/>
          </a:p>
        </p:txBody>
      </p:sp>
    </p:spTree>
    <p:extLst>
      <p:ext uri="{BB962C8B-B14F-4D97-AF65-F5344CB8AC3E}">
        <p14:creationId xmlns:p14="http://schemas.microsoft.com/office/powerpoint/2010/main" val="1402506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45148F-52E6-B2F6-C3A8-C4516FB71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829588-3EA9-BE19-711A-6ED582DB3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97045C-BB87-AEF3-03BB-62827111E8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7DE4CE-D028-6A4F-9365-1C9C171BA28A}" type="datetime1">
              <a:rPr lang="en-US" smtClean="0"/>
              <a:t>12/1/23</a:t>
            </a:fld>
            <a:endParaRPr lang="en-US"/>
          </a:p>
        </p:txBody>
      </p:sp>
      <p:sp>
        <p:nvSpPr>
          <p:cNvPr id="5" name="Footer Placeholder 4">
            <a:extLst>
              <a:ext uri="{FF2B5EF4-FFF2-40B4-BE49-F238E27FC236}">
                <a16:creationId xmlns:a16="http://schemas.microsoft.com/office/drawing/2014/main" id="{772CC953-6D24-C4F0-0B5F-BCDE22A6F8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6FAA68-3593-3971-C784-E4C5A1BEA6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742CA-9285-CB4E-8E96-D4F86A347B26}" type="slidenum">
              <a:rPr lang="en-US" smtClean="0"/>
              <a:t>‹#›</a:t>
            </a:fld>
            <a:endParaRPr lang="en-US"/>
          </a:p>
        </p:txBody>
      </p:sp>
    </p:spTree>
    <p:extLst>
      <p:ext uri="{BB962C8B-B14F-4D97-AF65-F5344CB8AC3E}">
        <p14:creationId xmlns:p14="http://schemas.microsoft.com/office/powerpoint/2010/main" val="3610761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thymindoman.com/niels-bohr-a-founder-of-quantum-mechanics-was-a-mystic/"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itt.edu/~jdnorton/jdnorton.html" TargetMode="External"/><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hyperlink" Target="https://www.amazon.com.au/Material-Theory-Induction-BSPS-Open-ebook/dp/B09NWDWSLW" TargetMode="Externa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hyperlink" Target="https://www.pitt.edu/~jdnorton/jdnorton.html" TargetMode="External"/><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hyperlink" Target="https://www.amazon.com.au/Material-Theory-Induction-BSPS-Open-ebook/dp/B09NWDWSLW" TargetMode="Externa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xhere.com/en/photo/1043562" TargetMode="External"/><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hyperlink" Target="https://www.dreamstime.com/print-mountain-peak-flag-landscape-business-concept-growth-path-to-success-goal-achievement-successful-flat-design-image200174431" TargetMode="Externa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Bertrand_Russell" TargetMode="External"/><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ngall.com/chemist-pn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ranker.com/list/famous-philosophers-from-denmark/reference"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pinterest.com/pin/287878601169494985/"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muonray.blogspot.com/2014/09/overview-of-quantum-entanglement.html" TargetMode="External"/><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hyperlink" Target="https://www.fabioscolari.it/il-nuovo-mondo-la-definitiva-conferma-della-meccanica-quantistica/" TargetMode="Externa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hyperlink" Target="http://www.atheismandthecity.com/2018/04/quote-of-day-tim-maudlin-on-block-time.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berlingske.dk/kronikker/en-epoke-i-dansk-filosofi-er-slut" TargetMode="External"/><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hyperlink" Target="https://www.akademikerbladet.dk/debat/4-aarige-kandidatuddannelser-giver-ingen-tid-til-fordybelse" TargetMode="Externa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hyperlink" Target="https://www.timetoast.com/timelines/bas-van-fraassen-0b18fbd0-49e9-4f46-a9a0-f00fc3cf8b08" TargetMode="External"/><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hyperlink" Target="https://blogs.chicagotribune.com/news_columnists_ezorn/2007/04/college_tour.html" TargetMode="Externa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consciencia.org/thomas-kuhn-ciencia" TargetMode="External"/><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hyperlink" Target="https://www.slideshare.net/dinisafonsoribeiro/the-structure-of-scientific-revolutions-thomas-s-kuhn-1962" TargetMode="Externa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519334DB-EC8F-4050-9C6E-F92B6A72DA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6" name="Color Cover">
              <a:extLst>
                <a:ext uri="{FF2B5EF4-FFF2-40B4-BE49-F238E27FC236}">
                  <a16:creationId xmlns:a16="http://schemas.microsoft.com/office/drawing/2014/main" id="{EA01B1DD-00B6-4407-827C-3F408B773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Cover">
              <a:extLst>
                <a:ext uri="{FF2B5EF4-FFF2-40B4-BE49-F238E27FC236}">
                  <a16:creationId xmlns:a16="http://schemas.microsoft.com/office/drawing/2014/main" id="{AF1D500A-77DB-437E-A54D-45B239D6D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3F87BA2A-0B66-4DEF-A04F-2CC172257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0" name="Color">
              <a:extLst>
                <a:ext uri="{FF2B5EF4-FFF2-40B4-BE49-F238E27FC236}">
                  <a16:creationId xmlns:a16="http://schemas.microsoft.com/office/drawing/2014/main" id="{522B2F8C-7861-41DA-AB7F-C621655E4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lor">
              <a:extLst>
                <a:ext uri="{FF2B5EF4-FFF2-40B4-BE49-F238E27FC236}">
                  <a16:creationId xmlns:a16="http://schemas.microsoft.com/office/drawing/2014/main" id="{90AE996F-5C1A-4DD0-B66D-9C837744A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person sitting at a desk&#10;&#10;Description automatically generated with medium confidence">
            <a:extLst>
              <a:ext uri="{FF2B5EF4-FFF2-40B4-BE49-F238E27FC236}">
                <a16:creationId xmlns:a16="http://schemas.microsoft.com/office/drawing/2014/main" id="{DACF221E-263B-4BEB-349C-0B2BA37DA1E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947624" y="1080081"/>
            <a:ext cx="3665572" cy="2620884"/>
          </a:xfrm>
          <a:prstGeom prst="rect">
            <a:avLst/>
          </a:prstGeom>
        </p:spPr>
      </p:pic>
      <p:grpSp>
        <p:nvGrpSpPr>
          <p:cNvPr id="23" name="Group 22">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24" name="Freeform: Shape 23">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BB7E723D-9138-9BB7-D27A-167C441D6C31}"/>
              </a:ext>
            </a:extLst>
          </p:cNvPr>
          <p:cNvSpPr>
            <a:spLocks noGrp="1"/>
          </p:cNvSpPr>
          <p:nvPr>
            <p:ph type="ctrTitle"/>
          </p:nvPr>
        </p:nvSpPr>
        <p:spPr>
          <a:xfrm>
            <a:off x="1012644" y="1197809"/>
            <a:ext cx="5402908" cy="2349622"/>
          </a:xfrm>
        </p:spPr>
        <p:txBody>
          <a:bodyPr anchor="b">
            <a:normAutofit/>
          </a:bodyPr>
          <a:lstStyle/>
          <a:p>
            <a:pPr algn="l"/>
            <a:r>
              <a:rPr lang="en-US" sz="5400" dirty="0">
                <a:solidFill>
                  <a:schemeClr val="bg1"/>
                </a:solidFill>
              </a:rPr>
              <a:t>Niels Bohr’s Values</a:t>
            </a:r>
          </a:p>
        </p:txBody>
      </p:sp>
      <p:sp>
        <p:nvSpPr>
          <p:cNvPr id="3" name="Subtitle 2">
            <a:extLst>
              <a:ext uri="{FF2B5EF4-FFF2-40B4-BE49-F238E27FC236}">
                <a16:creationId xmlns:a16="http://schemas.microsoft.com/office/drawing/2014/main" id="{1114F3C5-76C5-AA4F-B55F-81841FE2D145}"/>
              </a:ext>
            </a:extLst>
          </p:cNvPr>
          <p:cNvSpPr>
            <a:spLocks noGrp="1"/>
          </p:cNvSpPr>
          <p:nvPr>
            <p:ph type="subTitle" idx="1"/>
          </p:nvPr>
        </p:nvSpPr>
        <p:spPr>
          <a:xfrm>
            <a:off x="1012643" y="3681506"/>
            <a:ext cx="5203989" cy="2346080"/>
          </a:xfrm>
        </p:spPr>
        <p:txBody>
          <a:bodyPr anchor="t">
            <a:normAutofit/>
          </a:bodyPr>
          <a:lstStyle/>
          <a:p>
            <a:pPr algn="l"/>
            <a:r>
              <a:rPr lang="en-US" dirty="0">
                <a:solidFill>
                  <a:schemeClr val="bg1"/>
                </a:solidFill>
              </a:rPr>
              <a:t>Hans Halvorson</a:t>
            </a:r>
          </a:p>
          <a:p>
            <a:pPr algn="l"/>
            <a:r>
              <a:rPr lang="en-US" dirty="0">
                <a:solidFill>
                  <a:schemeClr val="bg1"/>
                </a:solidFill>
              </a:rPr>
              <a:t>Delivered at University of Copenhagen</a:t>
            </a:r>
          </a:p>
          <a:p>
            <a:pPr algn="l"/>
            <a:r>
              <a:rPr lang="en-US" dirty="0">
                <a:solidFill>
                  <a:schemeClr val="bg1"/>
                </a:solidFill>
              </a:rPr>
              <a:t>June 9, 2023</a:t>
            </a:r>
          </a:p>
        </p:txBody>
      </p:sp>
      <p:sp>
        <p:nvSpPr>
          <p:cNvPr id="9" name="Slide Number Placeholder 8">
            <a:extLst>
              <a:ext uri="{FF2B5EF4-FFF2-40B4-BE49-F238E27FC236}">
                <a16:creationId xmlns:a16="http://schemas.microsoft.com/office/drawing/2014/main" id="{59A94319-8441-C7F4-2C46-D5E98F24179F}"/>
              </a:ext>
            </a:extLst>
          </p:cNvPr>
          <p:cNvSpPr>
            <a:spLocks noGrp="1"/>
          </p:cNvSpPr>
          <p:nvPr>
            <p:ph type="sldNum" sz="quarter" idx="12"/>
          </p:nvPr>
        </p:nvSpPr>
        <p:spPr/>
        <p:txBody>
          <a:bodyPr/>
          <a:lstStyle/>
          <a:p>
            <a:fld id="{E49742CA-9285-CB4E-8E96-D4F86A347B26}" type="slidenum">
              <a:rPr lang="en-US" smtClean="0"/>
              <a:t>1</a:t>
            </a:fld>
            <a:endParaRPr lang="en-US"/>
          </a:p>
        </p:txBody>
      </p:sp>
    </p:spTree>
    <p:extLst>
      <p:ext uri="{BB962C8B-B14F-4D97-AF65-F5344CB8AC3E}">
        <p14:creationId xmlns:p14="http://schemas.microsoft.com/office/powerpoint/2010/main" val="2088871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ED3-517E-9F78-A6F3-16F0443D83C9}"/>
              </a:ext>
            </a:extLst>
          </p:cNvPr>
          <p:cNvSpPr>
            <a:spLocks noGrp="1"/>
          </p:cNvSpPr>
          <p:nvPr>
            <p:ph type="title"/>
          </p:nvPr>
        </p:nvSpPr>
        <p:spPr/>
        <p:txBody>
          <a:bodyPr/>
          <a:lstStyle/>
          <a:p>
            <a:r>
              <a:rPr lang="en-US" dirty="0"/>
              <a:t>John Norton</a:t>
            </a:r>
          </a:p>
        </p:txBody>
      </p:sp>
      <p:pic>
        <p:nvPicPr>
          <p:cNvPr id="5" name="Content Placeholder 4" descr="A picture containing human face, bookcase, indoor, person&#10;&#10;Description automatically generated">
            <a:extLst>
              <a:ext uri="{FF2B5EF4-FFF2-40B4-BE49-F238E27FC236}">
                <a16:creationId xmlns:a16="http://schemas.microsoft.com/office/drawing/2014/main" id="{E8454FC0-920C-68E9-1B18-B710AFB0E618}"/>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8929113" y="941200"/>
            <a:ext cx="2169038" cy="1979341"/>
          </a:xfrm>
        </p:spPr>
      </p:pic>
      <p:pic>
        <p:nvPicPr>
          <p:cNvPr id="41" name="Picture 40" descr="A picture containing text, screenshot, graphic design, graphics&#10;&#10;Description automatically generated">
            <a:extLst>
              <a:ext uri="{FF2B5EF4-FFF2-40B4-BE49-F238E27FC236}">
                <a16:creationId xmlns:a16="http://schemas.microsoft.com/office/drawing/2014/main" id="{B854BC0C-7409-DCA2-C4B7-685F00E0A86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929113" y="3399833"/>
            <a:ext cx="1969959" cy="2966806"/>
          </a:xfrm>
          <a:prstGeom prst="rect">
            <a:avLst/>
          </a:prstGeom>
        </p:spPr>
      </p:pic>
      <p:sp>
        <p:nvSpPr>
          <p:cNvPr id="43" name="TextBox 42">
            <a:extLst>
              <a:ext uri="{FF2B5EF4-FFF2-40B4-BE49-F238E27FC236}">
                <a16:creationId xmlns:a16="http://schemas.microsoft.com/office/drawing/2014/main" id="{E80FA148-D3B2-0784-BA37-5D3622653A32}"/>
              </a:ext>
            </a:extLst>
          </p:cNvPr>
          <p:cNvSpPr txBox="1"/>
          <p:nvPr/>
        </p:nvSpPr>
        <p:spPr>
          <a:xfrm>
            <a:off x="838200" y="1690687"/>
            <a:ext cx="7706360"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 simplicity is sought in an epistemic context as an intermediate that, we hope, brings us closer to the truth.”</a:t>
            </a:r>
          </a:p>
          <a:p>
            <a:pPr marL="285750" indent="-285750">
              <a:buFont typeface="Arial" panose="020B0604020202020204" pitchFamily="34" charset="0"/>
              <a:buChar char="•"/>
            </a:pPr>
            <a:r>
              <a:rPr lang="en-US" sz="2800" dirty="0"/>
              <a:t>Unlike values, “criteria that guide a community toward true theories cannot be freely chosen.”</a:t>
            </a:r>
          </a:p>
          <a:p>
            <a:pPr marL="285750" indent="-285750">
              <a:buFont typeface="Arial" panose="020B0604020202020204" pitchFamily="34" charset="0"/>
              <a:buChar char="•"/>
            </a:pPr>
            <a:r>
              <a:rPr lang="en-US" sz="2800" dirty="0"/>
              <a:t>“When we label criteria for theory choice as ‘values’ or ‘virtues’, the choice of language connotes that they are freely chosen.”</a:t>
            </a:r>
          </a:p>
        </p:txBody>
      </p:sp>
      <p:sp>
        <p:nvSpPr>
          <p:cNvPr id="44" name="Slide Number Placeholder 43">
            <a:extLst>
              <a:ext uri="{FF2B5EF4-FFF2-40B4-BE49-F238E27FC236}">
                <a16:creationId xmlns:a16="http://schemas.microsoft.com/office/drawing/2014/main" id="{69694AB9-FE9B-8E62-A0B8-2C6751015561}"/>
              </a:ext>
            </a:extLst>
          </p:cNvPr>
          <p:cNvSpPr>
            <a:spLocks noGrp="1"/>
          </p:cNvSpPr>
          <p:nvPr>
            <p:ph type="sldNum" sz="quarter" idx="12"/>
          </p:nvPr>
        </p:nvSpPr>
        <p:spPr/>
        <p:txBody>
          <a:bodyPr/>
          <a:lstStyle/>
          <a:p>
            <a:fld id="{E49742CA-9285-CB4E-8E96-D4F86A347B26}" type="slidenum">
              <a:rPr lang="en-US" smtClean="0"/>
              <a:t>10</a:t>
            </a:fld>
            <a:endParaRPr lang="en-US"/>
          </a:p>
        </p:txBody>
      </p:sp>
    </p:spTree>
    <p:extLst>
      <p:ext uri="{BB962C8B-B14F-4D97-AF65-F5344CB8AC3E}">
        <p14:creationId xmlns:p14="http://schemas.microsoft.com/office/powerpoint/2010/main" val="2265550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ED3-517E-9F78-A6F3-16F0443D83C9}"/>
              </a:ext>
            </a:extLst>
          </p:cNvPr>
          <p:cNvSpPr>
            <a:spLocks noGrp="1"/>
          </p:cNvSpPr>
          <p:nvPr>
            <p:ph type="title"/>
          </p:nvPr>
        </p:nvSpPr>
        <p:spPr/>
        <p:txBody>
          <a:bodyPr/>
          <a:lstStyle/>
          <a:p>
            <a:r>
              <a:rPr lang="en-US" dirty="0"/>
              <a:t>John Norton</a:t>
            </a:r>
          </a:p>
        </p:txBody>
      </p:sp>
      <p:pic>
        <p:nvPicPr>
          <p:cNvPr id="5" name="Content Placeholder 4" descr="A picture containing human face, bookcase, indoor, person&#10;&#10;Description automatically generated">
            <a:extLst>
              <a:ext uri="{FF2B5EF4-FFF2-40B4-BE49-F238E27FC236}">
                <a16:creationId xmlns:a16="http://schemas.microsoft.com/office/drawing/2014/main" id="{E8454FC0-920C-68E9-1B18-B710AFB0E618}"/>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8929113" y="941200"/>
            <a:ext cx="2169038" cy="1979341"/>
          </a:xfrm>
        </p:spPr>
      </p:pic>
      <p:sp>
        <p:nvSpPr>
          <p:cNvPr id="9" name="Rounded Rectangle 8">
            <a:extLst>
              <a:ext uri="{FF2B5EF4-FFF2-40B4-BE49-F238E27FC236}">
                <a16:creationId xmlns:a16="http://schemas.microsoft.com/office/drawing/2014/main" id="{24F0AC41-D302-FF89-F6D9-C5184DCF4F75}"/>
              </a:ext>
            </a:extLst>
          </p:cNvPr>
          <p:cNvSpPr/>
          <p:nvPr/>
        </p:nvSpPr>
        <p:spPr>
          <a:xfrm>
            <a:off x="838200" y="3742115"/>
            <a:ext cx="1176393" cy="65301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Accuracy</a:t>
            </a:r>
          </a:p>
        </p:txBody>
      </p:sp>
      <p:sp>
        <p:nvSpPr>
          <p:cNvPr id="10" name="Rounded Rectangle 9">
            <a:extLst>
              <a:ext uri="{FF2B5EF4-FFF2-40B4-BE49-F238E27FC236}">
                <a16:creationId xmlns:a16="http://schemas.microsoft.com/office/drawing/2014/main" id="{7AB6AB1C-6E3C-419D-7EC5-7C0FBFD42E04}"/>
              </a:ext>
            </a:extLst>
          </p:cNvPr>
          <p:cNvSpPr/>
          <p:nvPr/>
        </p:nvSpPr>
        <p:spPr>
          <a:xfrm>
            <a:off x="2176408" y="4640000"/>
            <a:ext cx="1450712" cy="65301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Consistency</a:t>
            </a:r>
          </a:p>
        </p:txBody>
      </p:sp>
      <p:sp>
        <p:nvSpPr>
          <p:cNvPr id="11" name="Rounded Rectangle 10">
            <a:extLst>
              <a:ext uri="{FF2B5EF4-FFF2-40B4-BE49-F238E27FC236}">
                <a16:creationId xmlns:a16="http://schemas.microsoft.com/office/drawing/2014/main" id="{90E61B23-A175-8BB6-A53E-3471C79385B5}"/>
              </a:ext>
            </a:extLst>
          </p:cNvPr>
          <p:cNvSpPr/>
          <p:nvPr/>
        </p:nvSpPr>
        <p:spPr>
          <a:xfrm>
            <a:off x="3498178" y="3867104"/>
            <a:ext cx="1300481" cy="68072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Scope</a:t>
            </a:r>
          </a:p>
        </p:txBody>
      </p:sp>
      <p:sp>
        <p:nvSpPr>
          <p:cNvPr id="12" name="Rounded Rectangle 11">
            <a:extLst>
              <a:ext uri="{FF2B5EF4-FFF2-40B4-BE49-F238E27FC236}">
                <a16:creationId xmlns:a16="http://schemas.microsoft.com/office/drawing/2014/main" id="{47A702F9-D236-4402-20E4-EF108AA4091B}"/>
              </a:ext>
            </a:extLst>
          </p:cNvPr>
          <p:cNvSpPr/>
          <p:nvPr/>
        </p:nvSpPr>
        <p:spPr>
          <a:xfrm>
            <a:off x="6096000" y="3689005"/>
            <a:ext cx="1176392" cy="75923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Simplicity</a:t>
            </a:r>
          </a:p>
        </p:txBody>
      </p:sp>
      <p:sp>
        <p:nvSpPr>
          <p:cNvPr id="13" name="Rounded Rectangle 12">
            <a:extLst>
              <a:ext uri="{FF2B5EF4-FFF2-40B4-BE49-F238E27FC236}">
                <a16:creationId xmlns:a16="http://schemas.microsoft.com/office/drawing/2014/main" id="{9E39C9D0-4328-2E66-49DD-B2A7CEED222D}"/>
              </a:ext>
            </a:extLst>
          </p:cNvPr>
          <p:cNvSpPr/>
          <p:nvPr/>
        </p:nvSpPr>
        <p:spPr>
          <a:xfrm>
            <a:off x="4669716" y="4612289"/>
            <a:ext cx="1517724" cy="680721"/>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Fruitfulness</a:t>
            </a:r>
          </a:p>
        </p:txBody>
      </p:sp>
      <p:sp>
        <p:nvSpPr>
          <p:cNvPr id="17" name="Oval 16">
            <a:extLst>
              <a:ext uri="{FF2B5EF4-FFF2-40B4-BE49-F238E27FC236}">
                <a16:creationId xmlns:a16="http://schemas.microsoft.com/office/drawing/2014/main" id="{212CEC7F-E992-390F-D0D1-B4D62ED9AD3E}"/>
              </a:ext>
            </a:extLst>
          </p:cNvPr>
          <p:cNvSpPr/>
          <p:nvPr/>
        </p:nvSpPr>
        <p:spPr>
          <a:xfrm>
            <a:off x="3342638" y="1519424"/>
            <a:ext cx="1371600" cy="13716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TRUTH</a:t>
            </a:r>
          </a:p>
        </p:txBody>
      </p:sp>
      <p:cxnSp>
        <p:nvCxnSpPr>
          <p:cNvPr id="19" name="Straight Connector 18">
            <a:extLst>
              <a:ext uri="{FF2B5EF4-FFF2-40B4-BE49-F238E27FC236}">
                <a16:creationId xmlns:a16="http://schemas.microsoft.com/office/drawing/2014/main" id="{B1D9C5B9-DA98-2673-976E-DBBDEEEEC06B}"/>
              </a:ext>
            </a:extLst>
          </p:cNvPr>
          <p:cNvCxnSpPr>
            <a:cxnSpLocks/>
          </p:cNvCxnSpPr>
          <p:nvPr/>
        </p:nvCxnSpPr>
        <p:spPr>
          <a:xfrm flipH="1">
            <a:off x="2014593" y="2580640"/>
            <a:ext cx="1483585" cy="1221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1899ADF-138A-4A80-8F32-81CC48A04AF9}"/>
              </a:ext>
            </a:extLst>
          </p:cNvPr>
          <p:cNvCxnSpPr>
            <a:cxnSpLocks/>
            <a:stCxn id="17" idx="4"/>
            <a:endCxn id="11" idx="0"/>
          </p:cNvCxnSpPr>
          <p:nvPr/>
        </p:nvCxnSpPr>
        <p:spPr>
          <a:xfrm>
            <a:off x="4028438" y="2891024"/>
            <a:ext cx="119981" cy="976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319F64-1138-EE18-977B-9D0AD7241EC6}"/>
              </a:ext>
            </a:extLst>
          </p:cNvPr>
          <p:cNvCxnSpPr>
            <a:cxnSpLocks/>
            <a:endCxn id="10" idx="0"/>
          </p:cNvCxnSpPr>
          <p:nvPr/>
        </p:nvCxnSpPr>
        <p:spPr>
          <a:xfrm flipH="1">
            <a:off x="2901764" y="2794000"/>
            <a:ext cx="725356" cy="184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75B826C-50DF-C671-3FC8-C3DF030956DD}"/>
              </a:ext>
            </a:extLst>
          </p:cNvPr>
          <p:cNvCxnSpPr>
            <a:cxnSpLocks/>
            <a:endCxn id="12" idx="0"/>
          </p:cNvCxnSpPr>
          <p:nvPr/>
        </p:nvCxnSpPr>
        <p:spPr>
          <a:xfrm>
            <a:off x="4714238" y="2489200"/>
            <a:ext cx="1969958" cy="1199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E361ACF-299F-46CC-93F7-F52021ACAB8C}"/>
              </a:ext>
            </a:extLst>
          </p:cNvPr>
          <p:cNvCxnSpPr>
            <a:cxnSpLocks/>
            <a:endCxn id="13" idx="0"/>
          </p:cNvCxnSpPr>
          <p:nvPr/>
        </p:nvCxnSpPr>
        <p:spPr>
          <a:xfrm>
            <a:off x="4429760" y="2794000"/>
            <a:ext cx="998818" cy="1818289"/>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40" descr="A picture containing text, screenshot, graphic design, graphics&#10;&#10;Description automatically generated">
            <a:extLst>
              <a:ext uri="{FF2B5EF4-FFF2-40B4-BE49-F238E27FC236}">
                <a16:creationId xmlns:a16="http://schemas.microsoft.com/office/drawing/2014/main" id="{B854BC0C-7409-DCA2-C4B7-685F00E0A86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929113" y="3399833"/>
            <a:ext cx="1969959" cy="2966806"/>
          </a:xfrm>
          <a:prstGeom prst="rect">
            <a:avLst/>
          </a:prstGeom>
        </p:spPr>
      </p:pic>
      <p:sp>
        <p:nvSpPr>
          <p:cNvPr id="3" name="Slide Number Placeholder 2">
            <a:extLst>
              <a:ext uri="{FF2B5EF4-FFF2-40B4-BE49-F238E27FC236}">
                <a16:creationId xmlns:a16="http://schemas.microsoft.com/office/drawing/2014/main" id="{A24A19B7-8111-C397-C4D8-90068C858F62}"/>
              </a:ext>
            </a:extLst>
          </p:cNvPr>
          <p:cNvSpPr>
            <a:spLocks noGrp="1"/>
          </p:cNvSpPr>
          <p:nvPr>
            <p:ph type="sldNum" sz="quarter" idx="12"/>
          </p:nvPr>
        </p:nvSpPr>
        <p:spPr/>
        <p:txBody>
          <a:bodyPr/>
          <a:lstStyle/>
          <a:p>
            <a:fld id="{E49742CA-9285-CB4E-8E96-D4F86A347B26}" type="slidenum">
              <a:rPr lang="en-US" smtClean="0"/>
              <a:t>11</a:t>
            </a:fld>
            <a:endParaRPr lang="en-US"/>
          </a:p>
        </p:txBody>
      </p:sp>
    </p:spTree>
    <p:extLst>
      <p:ext uri="{BB962C8B-B14F-4D97-AF65-F5344CB8AC3E}">
        <p14:creationId xmlns:p14="http://schemas.microsoft.com/office/powerpoint/2010/main" val="1812848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DE72-BE6D-8467-F55D-A145679CA3D6}"/>
              </a:ext>
            </a:extLst>
          </p:cNvPr>
          <p:cNvSpPr>
            <a:spLocks noGrp="1"/>
          </p:cNvSpPr>
          <p:nvPr>
            <p:ph type="title"/>
          </p:nvPr>
        </p:nvSpPr>
        <p:spPr/>
        <p:txBody>
          <a:bodyPr/>
          <a:lstStyle/>
          <a:p>
            <a:r>
              <a:rPr lang="en-US" dirty="0"/>
              <a:t>Analogy: The Rational Investor</a:t>
            </a:r>
          </a:p>
        </p:txBody>
      </p:sp>
      <p:sp>
        <p:nvSpPr>
          <p:cNvPr id="3" name="Content Placeholder 2">
            <a:extLst>
              <a:ext uri="{FF2B5EF4-FFF2-40B4-BE49-F238E27FC236}">
                <a16:creationId xmlns:a16="http://schemas.microsoft.com/office/drawing/2014/main" id="{FFE4651C-A535-2011-1821-6AE00A7214D3}"/>
              </a:ext>
            </a:extLst>
          </p:cNvPr>
          <p:cNvSpPr>
            <a:spLocks noGrp="1"/>
          </p:cNvSpPr>
          <p:nvPr>
            <p:ph idx="1"/>
          </p:nvPr>
        </p:nvSpPr>
        <p:spPr/>
        <p:txBody>
          <a:bodyPr/>
          <a:lstStyle/>
          <a:p>
            <a:pPr marL="0" indent="0">
              <a:buNone/>
            </a:pPr>
            <a:r>
              <a:rPr lang="en-US" dirty="0"/>
              <a:t>Two possibilities</a:t>
            </a:r>
          </a:p>
          <a:p>
            <a:pPr marL="457200" indent="-457200">
              <a:buFont typeface="+mj-lt"/>
              <a:buAutoNum type="arabicPeriod"/>
            </a:pPr>
            <a:r>
              <a:rPr lang="en-US" dirty="0"/>
              <a:t>Any two ideally rational investors would choose the same things</a:t>
            </a:r>
          </a:p>
          <a:p>
            <a:pPr marL="457200" indent="-457200">
              <a:buFont typeface="+mj-lt"/>
              <a:buAutoNum type="arabicPeriod"/>
            </a:pPr>
            <a:r>
              <a:rPr lang="en-US" dirty="0"/>
              <a:t>Depending on individual values (e.g. risk aversion), ideally rational investors may choose different things</a:t>
            </a:r>
          </a:p>
        </p:txBody>
      </p:sp>
      <p:sp>
        <p:nvSpPr>
          <p:cNvPr id="4" name="Slide Number Placeholder 3">
            <a:extLst>
              <a:ext uri="{FF2B5EF4-FFF2-40B4-BE49-F238E27FC236}">
                <a16:creationId xmlns:a16="http://schemas.microsoft.com/office/drawing/2014/main" id="{C0A6E6EF-C86B-94F5-70DB-7B8ACB1EFB9F}"/>
              </a:ext>
            </a:extLst>
          </p:cNvPr>
          <p:cNvSpPr>
            <a:spLocks noGrp="1"/>
          </p:cNvSpPr>
          <p:nvPr>
            <p:ph type="sldNum" sz="quarter" idx="12"/>
          </p:nvPr>
        </p:nvSpPr>
        <p:spPr/>
        <p:txBody>
          <a:bodyPr/>
          <a:lstStyle/>
          <a:p>
            <a:fld id="{E49742CA-9285-CB4E-8E96-D4F86A347B26}" type="slidenum">
              <a:rPr lang="en-US" smtClean="0"/>
              <a:t>12</a:t>
            </a:fld>
            <a:endParaRPr lang="en-US"/>
          </a:p>
        </p:txBody>
      </p:sp>
    </p:spTree>
    <p:extLst>
      <p:ext uri="{BB962C8B-B14F-4D97-AF65-F5344CB8AC3E}">
        <p14:creationId xmlns:p14="http://schemas.microsoft.com/office/powerpoint/2010/main" val="2144967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1CC3-65F6-1976-723F-BCC48E2688FC}"/>
              </a:ext>
            </a:extLst>
          </p:cNvPr>
          <p:cNvSpPr>
            <a:spLocks noGrp="1"/>
          </p:cNvSpPr>
          <p:nvPr>
            <p:ph type="title"/>
          </p:nvPr>
        </p:nvSpPr>
        <p:spPr/>
        <p:txBody>
          <a:bodyPr/>
          <a:lstStyle/>
          <a:p>
            <a:r>
              <a:rPr lang="en-US" dirty="0"/>
              <a:t>The Landscape of Scientific Practice</a:t>
            </a:r>
          </a:p>
        </p:txBody>
      </p:sp>
      <p:pic>
        <p:nvPicPr>
          <p:cNvPr id="5" name="Content Placeholder 4" descr="A person walking on a trail&#10;&#10;Description automatically generated with medium confidence">
            <a:extLst>
              <a:ext uri="{FF2B5EF4-FFF2-40B4-BE49-F238E27FC236}">
                <a16:creationId xmlns:a16="http://schemas.microsoft.com/office/drawing/2014/main" id="{A790BC5C-FD98-14C9-0A81-50BE76E7677F}"/>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42641" y="2378338"/>
            <a:ext cx="5338399" cy="3548359"/>
          </a:xfrm>
        </p:spPr>
      </p:pic>
      <p:pic>
        <p:nvPicPr>
          <p:cNvPr id="7" name="Picture 6" descr="A map of a mountain with a flag on top&#10;&#10;Description automatically generated with low confidence">
            <a:extLst>
              <a:ext uri="{FF2B5EF4-FFF2-40B4-BE49-F238E27FC236}">
                <a16:creationId xmlns:a16="http://schemas.microsoft.com/office/drawing/2014/main" id="{288A67F5-D4FE-C211-9469-B1137F34593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449713" y="2382519"/>
            <a:ext cx="4904087" cy="3469641"/>
          </a:xfrm>
          <a:prstGeom prst="rect">
            <a:avLst/>
          </a:prstGeom>
        </p:spPr>
      </p:pic>
      <p:sp>
        <p:nvSpPr>
          <p:cNvPr id="8" name="Slide Number Placeholder 7">
            <a:extLst>
              <a:ext uri="{FF2B5EF4-FFF2-40B4-BE49-F238E27FC236}">
                <a16:creationId xmlns:a16="http://schemas.microsoft.com/office/drawing/2014/main" id="{674E5112-9AA4-AF71-252B-EBA3B2C20C5B}"/>
              </a:ext>
            </a:extLst>
          </p:cNvPr>
          <p:cNvSpPr>
            <a:spLocks noGrp="1"/>
          </p:cNvSpPr>
          <p:nvPr>
            <p:ph type="sldNum" sz="quarter" idx="12"/>
          </p:nvPr>
        </p:nvSpPr>
        <p:spPr/>
        <p:txBody>
          <a:bodyPr/>
          <a:lstStyle/>
          <a:p>
            <a:fld id="{E49742CA-9285-CB4E-8E96-D4F86A347B26}" type="slidenum">
              <a:rPr lang="en-US" smtClean="0"/>
              <a:t>13</a:t>
            </a:fld>
            <a:endParaRPr lang="en-US"/>
          </a:p>
        </p:txBody>
      </p:sp>
    </p:spTree>
    <p:extLst>
      <p:ext uri="{BB962C8B-B14F-4D97-AF65-F5344CB8AC3E}">
        <p14:creationId xmlns:p14="http://schemas.microsoft.com/office/powerpoint/2010/main" val="523606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37B16-B6BF-9CB8-1676-299F49837B3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E6A0DBA-A3EB-846C-9077-A91E4227E014}"/>
              </a:ext>
            </a:extLst>
          </p:cNvPr>
          <p:cNvSpPr>
            <a:spLocks noGrp="1"/>
          </p:cNvSpPr>
          <p:nvPr>
            <p:ph idx="1"/>
          </p:nvPr>
        </p:nvSpPr>
        <p:spPr>
          <a:xfrm>
            <a:off x="838200" y="1442719"/>
            <a:ext cx="10515600" cy="4734243"/>
          </a:xfrm>
        </p:spPr>
        <p:txBody>
          <a:bodyPr>
            <a:normAutofit/>
          </a:bodyPr>
          <a:lstStyle/>
          <a:p>
            <a:pPr marL="0" indent="0">
              <a:buNone/>
            </a:pPr>
            <a:r>
              <a:rPr lang="da-DK" dirty="0"/>
              <a:t>”Overalt åbner sig nye udblik, og nye </a:t>
            </a:r>
            <a:r>
              <a:rPr lang="da-DK" u="sng" dirty="0"/>
              <a:t>sammenhænge</a:t>
            </a:r>
            <a:r>
              <a:rPr lang="da-DK" dirty="0"/>
              <a:t> lader sig erkende, men enhver vej, som vi slår ind på, deler sig atter og atter og krummer sig, så at vi hurtigt taber retningen og før eller senere kommer tilbage til vort udgangspunkt. Alligevel kan vi altid vende hjem med udbytte, og for rigdommen af det indhold, som vi kan samle og ordne, ser vi ingen grænser. Ud fra dybere og dybere udforskede forudsætninger erkendes større og større </a:t>
            </a:r>
            <a:r>
              <a:rPr lang="da-DK" u="sng" dirty="0"/>
              <a:t>sammenhæng</a:t>
            </a:r>
            <a:r>
              <a:rPr lang="da-DK" dirty="0"/>
              <a:t>.” </a:t>
            </a:r>
          </a:p>
        </p:txBody>
      </p:sp>
      <p:sp>
        <p:nvSpPr>
          <p:cNvPr id="4" name="Slide Number Placeholder 3">
            <a:extLst>
              <a:ext uri="{FF2B5EF4-FFF2-40B4-BE49-F238E27FC236}">
                <a16:creationId xmlns:a16="http://schemas.microsoft.com/office/drawing/2014/main" id="{F02F1B29-5ACD-639F-1CE2-87A3E59B1BC1}"/>
              </a:ext>
            </a:extLst>
          </p:cNvPr>
          <p:cNvSpPr>
            <a:spLocks noGrp="1"/>
          </p:cNvSpPr>
          <p:nvPr>
            <p:ph type="sldNum" sz="quarter" idx="12"/>
          </p:nvPr>
        </p:nvSpPr>
        <p:spPr/>
        <p:txBody>
          <a:bodyPr/>
          <a:lstStyle/>
          <a:p>
            <a:fld id="{E49742CA-9285-CB4E-8E96-D4F86A347B26}" type="slidenum">
              <a:rPr lang="en-US" smtClean="0"/>
              <a:t>14</a:t>
            </a:fld>
            <a:endParaRPr lang="en-US"/>
          </a:p>
        </p:txBody>
      </p:sp>
    </p:spTree>
    <p:extLst>
      <p:ext uri="{BB962C8B-B14F-4D97-AF65-F5344CB8AC3E}">
        <p14:creationId xmlns:p14="http://schemas.microsoft.com/office/powerpoint/2010/main" val="2020107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35C3F-26E5-745C-03B3-463E127DD7E9}"/>
              </a:ext>
            </a:extLst>
          </p:cNvPr>
          <p:cNvSpPr>
            <a:spLocks noGrp="1"/>
          </p:cNvSpPr>
          <p:nvPr>
            <p:ph type="title"/>
          </p:nvPr>
        </p:nvSpPr>
        <p:spPr/>
        <p:txBody>
          <a:bodyPr/>
          <a:lstStyle/>
          <a:p>
            <a:r>
              <a:rPr lang="en-US" dirty="0"/>
              <a:t>Prospectus</a:t>
            </a:r>
          </a:p>
        </p:txBody>
      </p:sp>
      <p:sp>
        <p:nvSpPr>
          <p:cNvPr id="3" name="Content Placeholder 2">
            <a:extLst>
              <a:ext uri="{FF2B5EF4-FFF2-40B4-BE49-F238E27FC236}">
                <a16:creationId xmlns:a16="http://schemas.microsoft.com/office/drawing/2014/main" id="{908E4C92-73A1-A5AF-94B7-0F603E426DCB}"/>
              </a:ext>
            </a:extLst>
          </p:cNvPr>
          <p:cNvSpPr>
            <a:spLocks noGrp="1"/>
          </p:cNvSpPr>
          <p:nvPr>
            <p:ph idx="1"/>
          </p:nvPr>
        </p:nvSpPr>
        <p:spPr/>
        <p:txBody>
          <a:bodyPr/>
          <a:lstStyle/>
          <a:p>
            <a:r>
              <a:rPr lang="en-US" dirty="0"/>
              <a:t>In the footsteps of Harald </a:t>
            </a:r>
            <a:r>
              <a:rPr lang="en-US" dirty="0" err="1"/>
              <a:t>Høffding</a:t>
            </a:r>
            <a:r>
              <a:rPr lang="en-US" dirty="0"/>
              <a:t> (and other intellectual forebears), Bohr’s holds science and values together</a:t>
            </a:r>
          </a:p>
          <a:p>
            <a:r>
              <a:rPr lang="en-US" dirty="0" err="1"/>
              <a:t>Personlighedsprincippet</a:t>
            </a:r>
            <a:endParaRPr lang="en-US" dirty="0"/>
          </a:p>
          <a:p>
            <a:pPr lvl="1"/>
            <a:r>
              <a:rPr lang="en-US" dirty="0"/>
              <a:t>Each scientific career is an end in itself</a:t>
            </a:r>
          </a:p>
          <a:p>
            <a:pPr lvl="1"/>
            <a:r>
              <a:rPr lang="en-US" dirty="0"/>
              <a:t>Understanding &gt; Truth</a:t>
            </a:r>
          </a:p>
        </p:txBody>
      </p:sp>
      <p:sp>
        <p:nvSpPr>
          <p:cNvPr id="4" name="Slide Number Placeholder 3">
            <a:extLst>
              <a:ext uri="{FF2B5EF4-FFF2-40B4-BE49-F238E27FC236}">
                <a16:creationId xmlns:a16="http://schemas.microsoft.com/office/drawing/2014/main" id="{3C393EEC-F8E7-418A-0427-C9AF567B590D}"/>
              </a:ext>
            </a:extLst>
          </p:cNvPr>
          <p:cNvSpPr>
            <a:spLocks noGrp="1"/>
          </p:cNvSpPr>
          <p:nvPr>
            <p:ph type="sldNum" sz="quarter" idx="12"/>
          </p:nvPr>
        </p:nvSpPr>
        <p:spPr/>
        <p:txBody>
          <a:bodyPr/>
          <a:lstStyle/>
          <a:p>
            <a:fld id="{E49742CA-9285-CB4E-8E96-D4F86A347B26}" type="slidenum">
              <a:rPr lang="en-US" smtClean="0"/>
              <a:t>15</a:t>
            </a:fld>
            <a:endParaRPr lang="en-US"/>
          </a:p>
        </p:txBody>
      </p:sp>
    </p:spTree>
    <p:extLst>
      <p:ext uri="{BB962C8B-B14F-4D97-AF65-F5344CB8AC3E}">
        <p14:creationId xmlns:p14="http://schemas.microsoft.com/office/powerpoint/2010/main" val="3954899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ADC87-A630-58D4-53C7-5FAED1FB9CFA}"/>
              </a:ext>
            </a:extLst>
          </p:cNvPr>
          <p:cNvSpPr>
            <a:spLocks noGrp="1"/>
          </p:cNvSpPr>
          <p:nvPr>
            <p:ph type="title"/>
          </p:nvPr>
        </p:nvSpPr>
        <p:spPr/>
        <p:txBody>
          <a:bodyPr/>
          <a:lstStyle/>
          <a:p>
            <a:r>
              <a:rPr lang="en-US" dirty="0"/>
              <a:t>From Science to Absence of Value</a:t>
            </a:r>
          </a:p>
        </p:txBody>
      </p:sp>
      <p:pic>
        <p:nvPicPr>
          <p:cNvPr id="5" name="Content Placeholder 4" descr="An old person holding a pair of scissors&#10;&#10;Description automatically generated with low confidence">
            <a:extLst>
              <a:ext uri="{FF2B5EF4-FFF2-40B4-BE49-F238E27FC236}">
                <a16:creationId xmlns:a16="http://schemas.microsoft.com/office/drawing/2014/main" id="{AE2151C3-6164-0A4B-5D56-64BB4FB7A669}"/>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8449354" y="1981200"/>
            <a:ext cx="2517768" cy="3170099"/>
          </a:xfrm>
        </p:spPr>
      </p:pic>
      <p:sp>
        <p:nvSpPr>
          <p:cNvPr id="8" name="TextBox 7">
            <a:extLst>
              <a:ext uri="{FF2B5EF4-FFF2-40B4-BE49-F238E27FC236}">
                <a16:creationId xmlns:a16="http://schemas.microsoft.com/office/drawing/2014/main" id="{BEFB3ADD-F464-FE87-7614-98657D9316B3}"/>
              </a:ext>
            </a:extLst>
          </p:cNvPr>
          <p:cNvSpPr txBox="1"/>
          <p:nvPr/>
        </p:nvSpPr>
        <p:spPr>
          <a:xfrm>
            <a:off x="1026160" y="1981200"/>
            <a:ext cx="6807200" cy="2554545"/>
          </a:xfrm>
          <a:prstGeom prst="rect">
            <a:avLst/>
          </a:prstGeom>
          <a:noFill/>
        </p:spPr>
        <p:txBody>
          <a:bodyPr wrap="square" rtlCol="0">
            <a:spAutoFit/>
          </a:bodyPr>
          <a:lstStyle/>
          <a:p>
            <a:r>
              <a:rPr lang="en-US" sz="4000" dirty="0"/>
              <a:t>“Such, in outline, but even more purposeless, more void of meaning, is the world which Science presents for our belief.”</a:t>
            </a:r>
          </a:p>
        </p:txBody>
      </p:sp>
      <p:sp>
        <p:nvSpPr>
          <p:cNvPr id="9" name="Slide Number Placeholder 8">
            <a:extLst>
              <a:ext uri="{FF2B5EF4-FFF2-40B4-BE49-F238E27FC236}">
                <a16:creationId xmlns:a16="http://schemas.microsoft.com/office/drawing/2014/main" id="{A953D21C-C60E-6554-D8AB-9DAF31F3501C}"/>
              </a:ext>
            </a:extLst>
          </p:cNvPr>
          <p:cNvSpPr>
            <a:spLocks noGrp="1"/>
          </p:cNvSpPr>
          <p:nvPr>
            <p:ph type="sldNum" sz="quarter" idx="12"/>
          </p:nvPr>
        </p:nvSpPr>
        <p:spPr/>
        <p:txBody>
          <a:bodyPr/>
          <a:lstStyle/>
          <a:p>
            <a:fld id="{E49742CA-9285-CB4E-8E96-D4F86A347B26}" type="slidenum">
              <a:rPr lang="en-US" smtClean="0"/>
              <a:t>16</a:t>
            </a:fld>
            <a:endParaRPr lang="en-US"/>
          </a:p>
        </p:txBody>
      </p:sp>
    </p:spTree>
    <p:extLst>
      <p:ext uri="{BB962C8B-B14F-4D97-AF65-F5344CB8AC3E}">
        <p14:creationId xmlns:p14="http://schemas.microsoft.com/office/powerpoint/2010/main" val="1954404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5A659-2AB1-7BD3-2F36-48F4C3030781}"/>
              </a:ext>
            </a:extLst>
          </p:cNvPr>
          <p:cNvSpPr>
            <a:spLocks noGrp="1"/>
          </p:cNvSpPr>
          <p:nvPr>
            <p:ph type="title"/>
          </p:nvPr>
        </p:nvSpPr>
        <p:spPr/>
        <p:txBody>
          <a:bodyPr/>
          <a:lstStyle/>
          <a:p>
            <a:r>
              <a:rPr lang="en-US" dirty="0"/>
              <a:t>A Universe with Meaning</a:t>
            </a:r>
          </a:p>
        </p:txBody>
      </p:sp>
      <p:sp>
        <p:nvSpPr>
          <p:cNvPr id="3" name="Content Placeholder 2">
            <a:extLst>
              <a:ext uri="{FF2B5EF4-FFF2-40B4-BE49-F238E27FC236}">
                <a16:creationId xmlns:a16="http://schemas.microsoft.com/office/drawing/2014/main" id="{FE1344FF-76E1-367C-AD48-E401CCB53C19}"/>
              </a:ext>
            </a:extLst>
          </p:cNvPr>
          <p:cNvSpPr>
            <a:spLocks noGrp="1"/>
          </p:cNvSpPr>
          <p:nvPr>
            <p:ph idx="1"/>
          </p:nvPr>
        </p:nvSpPr>
        <p:spPr>
          <a:xfrm>
            <a:off x="838200" y="1690688"/>
            <a:ext cx="7045960" cy="4486275"/>
          </a:xfrm>
        </p:spPr>
        <p:txBody>
          <a:bodyPr>
            <a:noAutofit/>
          </a:bodyPr>
          <a:lstStyle/>
          <a:p>
            <a:pPr marL="0" indent="0">
              <a:buNone/>
            </a:pPr>
            <a:r>
              <a:rPr lang="da-DK" sz="4000" dirty="0"/>
              <a:t>”Men Du </a:t>
            </a:r>
            <a:r>
              <a:rPr lang="da-DK" sz="4000" dirty="0" err="1"/>
              <a:t>maa</a:t>
            </a:r>
            <a:r>
              <a:rPr lang="da-DK" sz="4000" dirty="0"/>
              <a:t> ikke tro, at jeg ikke tror </a:t>
            </a:r>
            <a:r>
              <a:rPr lang="da-DK" sz="4000" dirty="0" err="1"/>
              <a:t>paa</a:t>
            </a:r>
            <a:r>
              <a:rPr lang="da-DK" sz="4000" dirty="0"/>
              <a:t> noget som helst; jeg tror </a:t>
            </a:r>
            <a:r>
              <a:rPr lang="da-DK" sz="4000" dirty="0" err="1"/>
              <a:t>paa</a:t>
            </a:r>
            <a:r>
              <a:rPr lang="da-DK" sz="4000" dirty="0"/>
              <a:t>, at der er Mening i Verden, en Mening som Mennesker ikke kan </a:t>
            </a:r>
            <a:r>
              <a:rPr lang="da-DK" sz="4000" dirty="0" err="1"/>
              <a:t>forstaa</a:t>
            </a:r>
            <a:r>
              <a:rPr lang="da-DK" sz="4000" dirty="0"/>
              <a:t>, men kun ane.”</a:t>
            </a:r>
          </a:p>
        </p:txBody>
      </p:sp>
      <p:pic>
        <p:nvPicPr>
          <p:cNvPr id="5" name="Picture 4" descr="A person and person sitting on a ledge&#10;&#10;Description automatically generated">
            <a:extLst>
              <a:ext uri="{FF2B5EF4-FFF2-40B4-BE49-F238E27FC236}">
                <a16:creationId xmlns:a16="http://schemas.microsoft.com/office/drawing/2014/main" id="{8E7F71C5-1B7A-6797-008B-93203CB9DCE3}"/>
              </a:ext>
            </a:extLst>
          </p:cNvPr>
          <p:cNvPicPr>
            <a:picLocks noChangeAspect="1"/>
          </p:cNvPicPr>
          <p:nvPr/>
        </p:nvPicPr>
        <p:blipFill>
          <a:blip r:embed="rId2"/>
          <a:stretch>
            <a:fillRect/>
          </a:stretch>
        </p:blipFill>
        <p:spPr>
          <a:xfrm>
            <a:off x="8114357" y="1452879"/>
            <a:ext cx="3460440" cy="4724083"/>
          </a:xfrm>
          <a:prstGeom prst="rect">
            <a:avLst/>
          </a:prstGeom>
        </p:spPr>
      </p:pic>
      <p:sp>
        <p:nvSpPr>
          <p:cNvPr id="6" name="Slide Number Placeholder 5">
            <a:extLst>
              <a:ext uri="{FF2B5EF4-FFF2-40B4-BE49-F238E27FC236}">
                <a16:creationId xmlns:a16="http://schemas.microsoft.com/office/drawing/2014/main" id="{7D9AA8C3-964E-704D-CCCC-9914A0E74352}"/>
              </a:ext>
            </a:extLst>
          </p:cNvPr>
          <p:cNvSpPr>
            <a:spLocks noGrp="1"/>
          </p:cNvSpPr>
          <p:nvPr>
            <p:ph type="sldNum" sz="quarter" idx="12"/>
          </p:nvPr>
        </p:nvSpPr>
        <p:spPr/>
        <p:txBody>
          <a:bodyPr/>
          <a:lstStyle/>
          <a:p>
            <a:fld id="{E49742CA-9285-CB4E-8E96-D4F86A347B26}" type="slidenum">
              <a:rPr lang="en-US" smtClean="0"/>
              <a:t>17</a:t>
            </a:fld>
            <a:endParaRPr lang="en-US"/>
          </a:p>
        </p:txBody>
      </p:sp>
    </p:spTree>
    <p:extLst>
      <p:ext uri="{BB962C8B-B14F-4D97-AF65-F5344CB8AC3E}">
        <p14:creationId xmlns:p14="http://schemas.microsoft.com/office/powerpoint/2010/main" val="4011350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89CE-3348-DBC0-53D1-30E77A373F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85759F-7BCE-94AF-151F-8C2C85C7B2F9}"/>
              </a:ext>
            </a:extLst>
          </p:cNvPr>
          <p:cNvSpPr>
            <a:spLocks noGrp="1"/>
          </p:cNvSpPr>
          <p:nvPr>
            <p:ph idx="1"/>
          </p:nvPr>
        </p:nvSpPr>
        <p:spPr>
          <a:xfrm>
            <a:off x="838200" y="751840"/>
            <a:ext cx="10515600" cy="5425123"/>
          </a:xfrm>
        </p:spPr>
        <p:txBody>
          <a:bodyPr>
            <a:noAutofit/>
          </a:bodyPr>
          <a:lstStyle/>
          <a:p>
            <a:pPr marL="0" indent="0">
              <a:buNone/>
            </a:pPr>
            <a:r>
              <a:rPr lang="da-DK" sz="3200" dirty="0"/>
              <a:t>”Således opfattet lever vi under et stadig rigere indtryk af en evig og uendelig harmoni; vel at forstå, harmonien selv lader sig kun ane, men aldrig gribe; ved ethvert forsøg derpå svinder den efter sit væsens natur ud af vore hænder. Intet er fast, hver tanke, ja selv hvert ord er kun egnet til at understrege en sammenhæng, der i sig selv aldrig kan beskrives fuldt, men altid uddybes.</a:t>
            </a:r>
          </a:p>
          <a:p>
            <a:pPr marL="0" indent="0">
              <a:buNone/>
            </a:pPr>
            <a:endParaRPr lang="da-DK" sz="3200" dirty="0"/>
          </a:p>
          <a:p>
            <a:pPr marL="0" indent="0">
              <a:buNone/>
            </a:pPr>
            <a:r>
              <a:rPr lang="da-DK" sz="3200" dirty="0"/>
              <a:t>Sådan er jo nu engang vilkårene for menneskelig tænkning, og alle må vi føle vort slægtskab med den stakkels licentiat, som den krøllede Frits mødte i Møllerkroen.”</a:t>
            </a:r>
          </a:p>
        </p:txBody>
      </p:sp>
      <p:sp>
        <p:nvSpPr>
          <p:cNvPr id="4" name="Slide Number Placeholder 3">
            <a:extLst>
              <a:ext uri="{FF2B5EF4-FFF2-40B4-BE49-F238E27FC236}">
                <a16:creationId xmlns:a16="http://schemas.microsoft.com/office/drawing/2014/main" id="{085E9B58-E76D-FC2A-2475-3B32ACC1020E}"/>
              </a:ext>
            </a:extLst>
          </p:cNvPr>
          <p:cNvSpPr>
            <a:spLocks noGrp="1"/>
          </p:cNvSpPr>
          <p:nvPr>
            <p:ph type="sldNum" sz="quarter" idx="12"/>
          </p:nvPr>
        </p:nvSpPr>
        <p:spPr/>
        <p:txBody>
          <a:bodyPr/>
          <a:lstStyle/>
          <a:p>
            <a:fld id="{E49742CA-9285-CB4E-8E96-D4F86A347B26}" type="slidenum">
              <a:rPr lang="en-US" smtClean="0"/>
              <a:t>18</a:t>
            </a:fld>
            <a:endParaRPr lang="en-US"/>
          </a:p>
        </p:txBody>
      </p:sp>
    </p:spTree>
    <p:extLst>
      <p:ext uri="{BB962C8B-B14F-4D97-AF65-F5344CB8AC3E}">
        <p14:creationId xmlns:p14="http://schemas.microsoft.com/office/powerpoint/2010/main" val="1163651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8A1A-34BD-E85A-1C4F-3E8052236F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3BB5F9-2C2D-DB87-6E8C-52A50551CE9E}"/>
              </a:ext>
            </a:extLst>
          </p:cNvPr>
          <p:cNvSpPr>
            <a:spLocks noGrp="1"/>
          </p:cNvSpPr>
          <p:nvPr>
            <p:ph idx="1"/>
          </p:nvPr>
        </p:nvSpPr>
        <p:spPr>
          <a:xfrm>
            <a:off x="838200" y="944880"/>
            <a:ext cx="10515600" cy="5232083"/>
          </a:xfrm>
        </p:spPr>
        <p:txBody>
          <a:bodyPr>
            <a:normAutofit/>
          </a:bodyPr>
          <a:lstStyle/>
          <a:p>
            <a:pPr marL="0" indent="0">
              <a:buNone/>
            </a:pPr>
            <a:r>
              <a:rPr lang="da-DK" sz="3200" dirty="0"/>
              <a:t>”Det er kun </a:t>
            </a:r>
            <a:r>
              <a:rPr lang="da-DK" sz="3200" u="sng" dirty="0"/>
              <a:t>værdsættelsen af denne harmoni og enhed</a:t>
            </a:r>
            <a:r>
              <a:rPr lang="da-DK" sz="3200" dirty="0"/>
              <a:t>, som kan hjælpe os til at bevare en </a:t>
            </a:r>
            <a:r>
              <a:rPr lang="da-DK" sz="3200" u="sng" dirty="0"/>
              <a:t>afbalanceret indstilling</a:t>
            </a:r>
            <a:r>
              <a:rPr lang="da-DK" sz="3200" dirty="0"/>
              <a:t> til vor situation og undgå den forvirring, som videnskabens og teknologiens stormende fremskridt på næsten ethvert område af menneskelig interesse så let kan fremkalde.”</a:t>
            </a:r>
          </a:p>
        </p:txBody>
      </p:sp>
      <p:sp>
        <p:nvSpPr>
          <p:cNvPr id="4" name="Slide Number Placeholder 3">
            <a:extLst>
              <a:ext uri="{FF2B5EF4-FFF2-40B4-BE49-F238E27FC236}">
                <a16:creationId xmlns:a16="http://schemas.microsoft.com/office/drawing/2014/main" id="{EC4BA894-61C9-9063-DE79-8D78A9B08DB6}"/>
              </a:ext>
            </a:extLst>
          </p:cNvPr>
          <p:cNvSpPr>
            <a:spLocks noGrp="1"/>
          </p:cNvSpPr>
          <p:nvPr>
            <p:ph type="sldNum" sz="quarter" idx="12"/>
          </p:nvPr>
        </p:nvSpPr>
        <p:spPr/>
        <p:txBody>
          <a:bodyPr/>
          <a:lstStyle/>
          <a:p>
            <a:fld id="{E49742CA-9285-CB4E-8E96-D4F86A347B26}" type="slidenum">
              <a:rPr lang="en-US" smtClean="0"/>
              <a:t>19</a:t>
            </a:fld>
            <a:endParaRPr lang="en-US"/>
          </a:p>
        </p:txBody>
      </p:sp>
    </p:spTree>
    <p:extLst>
      <p:ext uri="{BB962C8B-B14F-4D97-AF65-F5344CB8AC3E}">
        <p14:creationId xmlns:p14="http://schemas.microsoft.com/office/powerpoint/2010/main" val="2044937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Slide Background Fill">
            <a:extLst>
              <a:ext uri="{FF2B5EF4-FFF2-40B4-BE49-F238E27FC236}">
                <a16:creationId xmlns:a16="http://schemas.microsoft.com/office/drawing/2014/main" id="{7D07B7BC-3270-4CF3-A7AA-0937908A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108BB4D4-D71A-48F5-B2D2-45D2D78F4C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6" name="Color">
              <a:extLst>
                <a:ext uri="{FF2B5EF4-FFF2-40B4-BE49-F238E27FC236}">
                  <a16:creationId xmlns:a16="http://schemas.microsoft.com/office/drawing/2014/main" id="{F287CCC2-896F-4F04-A017-737FB703FD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821DD70C-9C59-4A01-BF0B-C027B5BCA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6960DCE-AB9C-D955-BC07-CA1DB9628156}"/>
              </a:ext>
            </a:extLst>
          </p:cNvPr>
          <p:cNvSpPr>
            <a:spLocks noGrp="1"/>
          </p:cNvSpPr>
          <p:nvPr>
            <p:ph type="title"/>
          </p:nvPr>
        </p:nvSpPr>
        <p:spPr>
          <a:xfrm>
            <a:off x="786384" y="576072"/>
            <a:ext cx="10074656" cy="2751749"/>
          </a:xfrm>
        </p:spPr>
        <p:txBody>
          <a:bodyPr anchor="ctr">
            <a:normAutofit/>
          </a:bodyPr>
          <a:lstStyle/>
          <a:p>
            <a:r>
              <a:rPr lang="en-US" sz="4000" i="0" u="none" strike="noStrike" dirty="0">
                <a:solidFill>
                  <a:schemeClr val="bg1"/>
                </a:solidFill>
                <a:effectLst/>
              </a:rPr>
              <a:t>Livet </a:t>
            </a:r>
            <a:r>
              <a:rPr lang="en-US" sz="4000" i="0" u="none" strike="noStrike" dirty="0" err="1">
                <a:solidFill>
                  <a:schemeClr val="bg1"/>
                </a:solidFill>
                <a:effectLst/>
              </a:rPr>
              <a:t>må</a:t>
            </a:r>
            <a:r>
              <a:rPr lang="en-US" sz="4000" i="0" u="none" strike="noStrike" dirty="0">
                <a:solidFill>
                  <a:schemeClr val="bg1"/>
                </a:solidFill>
                <a:effectLst/>
              </a:rPr>
              <a:t> </a:t>
            </a:r>
            <a:r>
              <a:rPr lang="en-US" sz="4000" i="0" u="none" strike="noStrike" dirty="0" err="1">
                <a:solidFill>
                  <a:schemeClr val="bg1"/>
                </a:solidFill>
                <a:effectLst/>
              </a:rPr>
              <a:t>forstås</a:t>
            </a:r>
            <a:r>
              <a:rPr lang="en-US" sz="4000" i="0" u="none" strike="noStrike" dirty="0">
                <a:solidFill>
                  <a:schemeClr val="bg1"/>
                </a:solidFill>
                <a:effectLst/>
              </a:rPr>
              <a:t> </a:t>
            </a:r>
            <a:r>
              <a:rPr lang="en-US" sz="4000" i="0" u="none" strike="noStrike" dirty="0" err="1">
                <a:solidFill>
                  <a:schemeClr val="bg1"/>
                </a:solidFill>
                <a:effectLst/>
              </a:rPr>
              <a:t>baglæns</a:t>
            </a:r>
            <a:r>
              <a:rPr lang="en-US" sz="4000" i="0" u="none" strike="noStrike" dirty="0">
                <a:solidFill>
                  <a:schemeClr val="bg1"/>
                </a:solidFill>
                <a:effectLst/>
              </a:rPr>
              <a:t>, men </a:t>
            </a:r>
            <a:r>
              <a:rPr lang="en-US" sz="4000" i="0" u="none" strike="noStrike" dirty="0" err="1">
                <a:solidFill>
                  <a:schemeClr val="bg1"/>
                </a:solidFill>
                <a:effectLst/>
              </a:rPr>
              <a:t>må</a:t>
            </a:r>
            <a:r>
              <a:rPr lang="en-US" sz="4000" i="0" u="none" strike="noStrike" dirty="0">
                <a:solidFill>
                  <a:schemeClr val="bg1"/>
                </a:solidFill>
                <a:effectLst/>
              </a:rPr>
              <a:t> </a:t>
            </a:r>
            <a:r>
              <a:rPr lang="en-US" sz="4000" i="0" u="none" strike="noStrike" dirty="0" err="1">
                <a:solidFill>
                  <a:schemeClr val="bg1"/>
                </a:solidFill>
                <a:effectLst/>
              </a:rPr>
              <a:t>leves</a:t>
            </a:r>
            <a:r>
              <a:rPr lang="en-US" sz="4000" i="0" u="none" strike="noStrike" dirty="0">
                <a:solidFill>
                  <a:schemeClr val="bg1"/>
                </a:solidFill>
                <a:effectLst/>
              </a:rPr>
              <a:t> </a:t>
            </a:r>
            <a:r>
              <a:rPr lang="en-US" sz="4000" i="0" u="none" strike="noStrike" dirty="0" err="1">
                <a:solidFill>
                  <a:schemeClr val="bg1"/>
                </a:solidFill>
                <a:effectLst/>
              </a:rPr>
              <a:t>forlæns</a:t>
            </a:r>
            <a:r>
              <a:rPr lang="en-US" sz="4000" i="0" u="none" strike="noStrike" dirty="0">
                <a:solidFill>
                  <a:schemeClr val="bg1"/>
                </a:solidFill>
                <a:effectLst/>
              </a:rPr>
              <a:t>. (</a:t>
            </a:r>
            <a:r>
              <a:rPr lang="en-US" sz="4000" i="0" u="none" strike="noStrike" dirty="0" err="1">
                <a:solidFill>
                  <a:schemeClr val="bg1"/>
                </a:solidFill>
                <a:effectLst/>
              </a:rPr>
              <a:t>Søren</a:t>
            </a:r>
            <a:r>
              <a:rPr lang="en-US" sz="4000" i="0" u="none" strike="noStrike" dirty="0">
                <a:solidFill>
                  <a:schemeClr val="bg1"/>
                </a:solidFill>
                <a:effectLst/>
              </a:rPr>
              <a:t> Kierkegaard)</a:t>
            </a:r>
            <a:br>
              <a:rPr lang="en-US" sz="3700" dirty="0">
                <a:solidFill>
                  <a:schemeClr val="bg1"/>
                </a:solidFill>
              </a:rPr>
            </a:br>
            <a:endParaRPr lang="en-US" sz="3700" dirty="0">
              <a:solidFill>
                <a:schemeClr val="bg1"/>
              </a:solidFill>
            </a:endParaRPr>
          </a:p>
        </p:txBody>
      </p:sp>
      <p:sp>
        <p:nvSpPr>
          <p:cNvPr id="4" name="Rounded Rectangular Callout 3">
            <a:extLst>
              <a:ext uri="{FF2B5EF4-FFF2-40B4-BE49-F238E27FC236}">
                <a16:creationId xmlns:a16="http://schemas.microsoft.com/office/drawing/2014/main" id="{051D9CA7-36D6-F797-BF6D-F9C095C36DA3}"/>
              </a:ext>
            </a:extLst>
          </p:cNvPr>
          <p:cNvSpPr/>
          <p:nvPr/>
        </p:nvSpPr>
        <p:spPr>
          <a:xfrm>
            <a:off x="656708" y="3340434"/>
            <a:ext cx="3523580" cy="894944"/>
          </a:xfrm>
          <a:prstGeom prst="wedgeRoundRectCallout">
            <a:avLst>
              <a:gd name="adj1" fmla="val 57396"/>
              <a:gd name="adj2" fmla="val 69042"/>
              <a:gd name="adj3" fmla="val 16667"/>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spcAft>
                <a:spcPts val="600"/>
              </a:spcAft>
            </a:pPr>
            <a:r>
              <a:rPr lang="en-US" sz="2520" kern="1200">
                <a:solidFill>
                  <a:schemeClr val="lt1"/>
                </a:solidFill>
                <a:latin typeface="+mn-lt"/>
                <a:ea typeface="+mn-ea"/>
                <a:cs typeface="+mn-cs"/>
              </a:rPr>
              <a:t>What is going on here?</a:t>
            </a:r>
            <a:endParaRPr lang="en-US" sz="2800"/>
          </a:p>
        </p:txBody>
      </p:sp>
      <p:sp>
        <p:nvSpPr>
          <p:cNvPr id="5" name="Rounded Rectangular Callout 4">
            <a:extLst>
              <a:ext uri="{FF2B5EF4-FFF2-40B4-BE49-F238E27FC236}">
                <a16:creationId xmlns:a16="http://schemas.microsoft.com/office/drawing/2014/main" id="{840AA2A5-F03E-1E5D-6921-8AAD15FD40B0}"/>
              </a:ext>
            </a:extLst>
          </p:cNvPr>
          <p:cNvSpPr/>
          <p:nvPr/>
        </p:nvSpPr>
        <p:spPr>
          <a:xfrm>
            <a:off x="7407211" y="3340434"/>
            <a:ext cx="3169928" cy="1052297"/>
          </a:xfrm>
          <a:prstGeom prst="wedgeRoundRectCallout">
            <a:avLst>
              <a:gd name="adj1" fmla="val -54885"/>
              <a:gd name="adj2" fmla="val 61645"/>
              <a:gd name="adj3" fmla="val 16667"/>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22960">
              <a:spcAft>
                <a:spcPts val="600"/>
              </a:spcAft>
            </a:pPr>
            <a:r>
              <a:rPr lang="en-US" sz="2520" kern="1200">
                <a:solidFill>
                  <a:schemeClr val="lt1"/>
                </a:solidFill>
                <a:latin typeface="+mn-lt"/>
                <a:ea typeface="+mn-ea"/>
                <a:cs typeface="+mn-cs"/>
              </a:rPr>
              <a:t>What should we do?</a:t>
            </a:r>
            <a:endParaRPr lang="en-US" sz="2800"/>
          </a:p>
        </p:txBody>
      </p:sp>
      <p:pic>
        <p:nvPicPr>
          <p:cNvPr id="7" name="Picture 6" descr="A picture containing cartoon, animated cartoon, animation, smile&#10;&#10;Description automatically generated">
            <a:extLst>
              <a:ext uri="{FF2B5EF4-FFF2-40B4-BE49-F238E27FC236}">
                <a16:creationId xmlns:a16="http://schemas.microsoft.com/office/drawing/2014/main" id="{BCF4D01F-FFB1-9B5C-8248-AE950C748B0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444190" y="4078933"/>
            <a:ext cx="2718226" cy="1936736"/>
          </a:xfrm>
          <a:prstGeom prst="rect">
            <a:avLst/>
          </a:prstGeom>
        </p:spPr>
      </p:pic>
      <p:sp>
        <p:nvSpPr>
          <p:cNvPr id="9" name="Slide Number Placeholder 8">
            <a:extLst>
              <a:ext uri="{FF2B5EF4-FFF2-40B4-BE49-F238E27FC236}">
                <a16:creationId xmlns:a16="http://schemas.microsoft.com/office/drawing/2014/main" id="{310DC78E-F37A-227B-8213-348FE732132A}"/>
              </a:ext>
            </a:extLst>
          </p:cNvPr>
          <p:cNvSpPr>
            <a:spLocks noGrp="1"/>
          </p:cNvSpPr>
          <p:nvPr>
            <p:ph type="sldNum" sz="quarter" idx="12"/>
          </p:nvPr>
        </p:nvSpPr>
        <p:spPr/>
        <p:txBody>
          <a:bodyPr/>
          <a:lstStyle/>
          <a:p>
            <a:fld id="{E49742CA-9285-CB4E-8E96-D4F86A347B26}" type="slidenum">
              <a:rPr lang="en-US" smtClean="0"/>
              <a:t>2</a:t>
            </a:fld>
            <a:endParaRPr lang="en-US"/>
          </a:p>
        </p:txBody>
      </p:sp>
    </p:spTree>
    <p:extLst>
      <p:ext uri="{BB962C8B-B14F-4D97-AF65-F5344CB8AC3E}">
        <p14:creationId xmlns:p14="http://schemas.microsoft.com/office/powerpoint/2010/main" val="2099139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BD676-53E0-7B42-FA55-C5D0B0CAE67C}"/>
              </a:ext>
            </a:extLst>
          </p:cNvPr>
          <p:cNvSpPr>
            <a:spLocks noGrp="1"/>
          </p:cNvSpPr>
          <p:nvPr>
            <p:ph type="title"/>
          </p:nvPr>
        </p:nvSpPr>
        <p:spPr/>
        <p:txBody>
          <a:bodyPr/>
          <a:lstStyle/>
          <a:p>
            <a:r>
              <a:rPr lang="en-US" dirty="0"/>
              <a:t>Harmony</a:t>
            </a:r>
          </a:p>
        </p:txBody>
      </p:sp>
      <p:sp>
        <p:nvSpPr>
          <p:cNvPr id="3" name="Content Placeholder 2">
            <a:extLst>
              <a:ext uri="{FF2B5EF4-FFF2-40B4-BE49-F238E27FC236}">
                <a16:creationId xmlns:a16="http://schemas.microsoft.com/office/drawing/2014/main" id="{CE3E728F-B072-3C3F-A52A-CD761A43EE40}"/>
              </a:ext>
            </a:extLst>
          </p:cNvPr>
          <p:cNvSpPr>
            <a:spLocks noGrp="1"/>
          </p:cNvSpPr>
          <p:nvPr>
            <p:ph idx="1"/>
          </p:nvPr>
        </p:nvSpPr>
        <p:spPr/>
        <p:txBody>
          <a:bodyPr>
            <a:normAutofit/>
          </a:bodyPr>
          <a:lstStyle/>
          <a:p>
            <a:r>
              <a:rPr lang="da-DK" dirty="0"/>
              <a:t>“Det omdiskuterede problem har været, hvorvidt det afkald på en årsagsbeskrivelse af atomare processer, som bestræbelserne på at finde sig til rette i situationen havde medført, betød en midlertidig afvigelse fra idealer som til syvende og sidst måtte genindføres, eller om vi stod overfor et uigenkaldeligt skridt til </a:t>
            </a:r>
            <a:r>
              <a:rPr lang="da-DK" u="sng" dirty="0"/>
              <a:t>opnåelse af den rette harmoni imellem analyse og syntese af fysiske fænomener</a:t>
            </a:r>
            <a:r>
              <a:rPr lang="da-DK" dirty="0"/>
              <a:t>.”</a:t>
            </a:r>
          </a:p>
          <a:p>
            <a:r>
              <a:rPr lang="da-DK" dirty="0"/>
              <a:t>”Den gamle visdom at vi i </a:t>
            </a:r>
            <a:r>
              <a:rPr lang="da-DK" u="sng" dirty="0"/>
              <a:t>vor søgen efter harmonier i livet</a:t>
            </a:r>
            <a:r>
              <a:rPr lang="da-DK" dirty="0"/>
              <a:t> aldrig må glemme at vi i tilværelsens drama er både skuespillere og tilskuere.”</a:t>
            </a:r>
          </a:p>
        </p:txBody>
      </p:sp>
      <p:sp>
        <p:nvSpPr>
          <p:cNvPr id="4" name="Slide Number Placeholder 3">
            <a:extLst>
              <a:ext uri="{FF2B5EF4-FFF2-40B4-BE49-F238E27FC236}">
                <a16:creationId xmlns:a16="http://schemas.microsoft.com/office/drawing/2014/main" id="{A92A59F0-3380-B513-3084-9A970B57B185}"/>
              </a:ext>
            </a:extLst>
          </p:cNvPr>
          <p:cNvSpPr>
            <a:spLocks noGrp="1"/>
          </p:cNvSpPr>
          <p:nvPr>
            <p:ph type="sldNum" sz="quarter" idx="12"/>
          </p:nvPr>
        </p:nvSpPr>
        <p:spPr/>
        <p:txBody>
          <a:bodyPr/>
          <a:lstStyle/>
          <a:p>
            <a:fld id="{E49742CA-9285-CB4E-8E96-D4F86A347B26}" type="slidenum">
              <a:rPr lang="en-US" smtClean="0"/>
              <a:t>20</a:t>
            </a:fld>
            <a:endParaRPr lang="en-US"/>
          </a:p>
        </p:txBody>
      </p:sp>
    </p:spTree>
    <p:extLst>
      <p:ext uri="{BB962C8B-B14F-4D97-AF65-F5344CB8AC3E}">
        <p14:creationId xmlns:p14="http://schemas.microsoft.com/office/powerpoint/2010/main" val="2755418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BD676-53E0-7B42-FA55-C5D0B0CAE67C}"/>
              </a:ext>
            </a:extLst>
          </p:cNvPr>
          <p:cNvSpPr>
            <a:spLocks noGrp="1"/>
          </p:cNvSpPr>
          <p:nvPr>
            <p:ph type="title"/>
          </p:nvPr>
        </p:nvSpPr>
        <p:spPr/>
        <p:txBody>
          <a:bodyPr/>
          <a:lstStyle/>
          <a:p>
            <a:r>
              <a:rPr lang="en-US" dirty="0"/>
              <a:t>Harmony</a:t>
            </a:r>
          </a:p>
        </p:txBody>
      </p:sp>
      <p:sp>
        <p:nvSpPr>
          <p:cNvPr id="3" name="Content Placeholder 2">
            <a:extLst>
              <a:ext uri="{FF2B5EF4-FFF2-40B4-BE49-F238E27FC236}">
                <a16:creationId xmlns:a16="http://schemas.microsoft.com/office/drawing/2014/main" id="{CE3E728F-B072-3C3F-A52A-CD761A43EE40}"/>
              </a:ext>
            </a:extLst>
          </p:cNvPr>
          <p:cNvSpPr>
            <a:spLocks noGrp="1"/>
          </p:cNvSpPr>
          <p:nvPr>
            <p:ph idx="1"/>
          </p:nvPr>
        </p:nvSpPr>
        <p:spPr/>
        <p:txBody>
          <a:bodyPr>
            <a:normAutofit/>
          </a:bodyPr>
          <a:lstStyle/>
          <a:p>
            <a:r>
              <a:rPr lang="da-DK" dirty="0"/>
              <a:t>”Denne indstilling kan karakteriseres ved bestræbelsen på harmonisk at sammenfatte stadig flere træk ved vor situation i erkendelse af, at ingen erfaring er definerbar uden en logisk form og at enhver tilsyneladende disharmoni kun kan overvindes ved udvidelse af den begrebsmæssige ramme.”</a:t>
            </a:r>
          </a:p>
        </p:txBody>
      </p:sp>
      <p:sp>
        <p:nvSpPr>
          <p:cNvPr id="4" name="Slide Number Placeholder 3">
            <a:extLst>
              <a:ext uri="{FF2B5EF4-FFF2-40B4-BE49-F238E27FC236}">
                <a16:creationId xmlns:a16="http://schemas.microsoft.com/office/drawing/2014/main" id="{4C31B006-348D-6A68-B6D3-1337CFA893A6}"/>
              </a:ext>
            </a:extLst>
          </p:cNvPr>
          <p:cNvSpPr>
            <a:spLocks noGrp="1"/>
          </p:cNvSpPr>
          <p:nvPr>
            <p:ph type="sldNum" sz="quarter" idx="12"/>
          </p:nvPr>
        </p:nvSpPr>
        <p:spPr/>
        <p:txBody>
          <a:bodyPr/>
          <a:lstStyle/>
          <a:p>
            <a:fld id="{E49742CA-9285-CB4E-8E96-D4F86A347B26}" type="slidenum">
              <a:rPr lang="en-US" smtClean="0"/>
              <a:t>21</a:t>
            </a:fld>
            <a:endParaRPr lang="en-US"/>
          </a:p>
        </p:txBody>
      </p:sp>
    </p:spTree>
    <p:extLst>
      <p:ext uri="{BB962C8B-B14F-4D97-AF65-F5344CB8AC3E}">
        <p14:creationId xmlns:p14="http://schemas.microsoft.com/office/powerpoint/2010/main" val="3011804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0CAB7-C12C-A56B-C97D-C09943245550}"/>
              </a:ext>
            </a:extLst>
          </p:cNvPr>
          <p:cNvSpPr>
            <a:spLocks noGrp="1"/>
          </p:cNvSpPr>
          <p:nvPr>
            <p:ph type="title"/>
          </p:nvPr>
        </p:nvSpPr>
        <p:spPr/>
        <p:txBody>
          <a:bodyPr/>
          <a:lstStyle/>
          <a:p>
            <a:r>
              <a:rPr lang="en-US" dirty="0"/>
              <a:t>Hard Choices</a:t>
            </a:r>
          </a:p>
        </p:txBody>
      </p:sp>
      <p:sp>
        <p:nvSpPr>
          <p:cNvPr id="3" name="Content Placeholder 2">
            <a:extLst>
              <a:ext uri="{FF2B5EF4-FFF2-40B4-BE49-F238E27FC236}">
                <a16:creationId xmlns:a16="http://schemas.microsoft.com/office/drawing/2014/main" id="{2915D487-A1DF-CCBA-C7D0-52A707D328EE}"/>
              </a:ext>
            </a:extLst>
          </p:cNvPr>
          <p:cNvSpPr>
            <a:spLocks noGrp="1"/>
          </p:cNvSpPr>
          <p:nvPr>
            <p:ph idx="1"/>
          </p:nvPr>
        </p:nvSpPr>
        <p:spPr/>
        <p:txBody>
          <a:bodyPr/>
          <a:lstStyle/>
          <a:p>
            <a:r>
              <a:rPr lang="da-DK" dirty="0"/>
              <a:t>”I begge tilfælde har vi jo at gøre med udforskningen af harmonier, som ikke kan rummes i de billedlige forestillinger, der er tilpasset redegørelsen for mere begrænsede fysiske erfaringsområder.”</a:t>
            </a:r>
          </a:p>
          <a:p>
            <a:pPr marL="0" indent="0">
              <a:buNone/>
            </a:pPr>
            <a:endParaRPr lang="da-DK" dirty="0"/>
          </a:p>
          <a:p>
            <a:r>
              <a:rPr lang="da-DK" dirty="0"/>
              <a:t>”I et hvert forsøg på at klarlægge menneskets eksistentielle situation, er det et spørgsmål om </a:t>
            </a:r>
            <a:r>
              <a:rPr lang="da-DK" u="sng" dirty="0"/>
              <a:t>den rette balance</a:t>
            </a:r>
            <a:r>
              <a:rPr lang="da-DK" dirty="0"/>
              <a:t> mellem vores ønske om et altfavnende syn på livet i dets mangfoldige aspekter og vores evne til at udtrykke os selv på en logisk sammenhængende måde.”</a:t>
            </a:r>
          </a:p>
        </p:txBody>
      </p:sp>
      <p:sp>
        <p:nvSpPr>
          <p:cNvPr id="4" name="Slide Number Placeholder 3">
            <a:extLst>
              <a:ext uri="{FF2B5EF4-FFF2-40B4-BE49-F238E27FC236}">
                <a16:creationId xmlns:a16="http://schemas.microsoft.com/office/drawing/2014/main" id="{CBDF5477-0014-B657-FEDB-D15116A38DE2}"/>
              </a:ext>
            </a:extLst>
          </p:cNvPr>
          <p:cNvSpPr>
            <a:spLocks noGrp="1"/>
          </p:cNvSpPr>
          <p:nvPr>
            <p:ph type="sldNum" sz="quarter" idx="12"/>
          </p:nvPr>
        </p:nvSpPr>
        <p:spPr/>
        <p:txBody>
          <a:bodyPr/>
          <a:lstStyle/>
          <a:p>
            <a:fld id="{E49742CA-9285-CB4E-8E96-D4F86A347B26}" type="slidenum">
              <a:rPr lang="en-US" smtClean="0"/>
              <a:t>22</a:t>
            </a:fld>
            <a:endParaRPr lang="en-US"/>
          </a:p>
        </p:txBody>
      </p:sp>
    </p:spTree>
    <p:extLst>
      <p:ext uri="{BB962C8B-B14F-4D97-AF65-F5344CB8AC3E}">
        <p14:creationId xmlns:p14="http://schemas.microsoft.com/office/powerpoint/2010/main" val="3061371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5698-24C1-03E0-F1E9-13EB554DA39C}"/>
              </a:ext>
            </a:extLst>
          </p:cNvPr>
          <p:cNvSpPr>
            <a:spLocks noGrp="1"/>
          </p:cNvSpPr>
          <p:nvPr>
            <p:ph type="title"/>
          </p:nvPr>
        </p:nvSpPr>
        <p:spPr/>
        <p:txBody>
          <a:bodyPr/>
          <a:lstStyle/>
          <a:p>
            <a:r>
              <a:rPr lang="en-US" dirty="0"/>
              <a:t>Expand the “</a:t>
            </a:r>
            <a:r>
              <a:rPr lang="en-US" dirty="0" err="1"/>
              <a:t>begrebslige</a:t>
            </a:r>
            <a:r>
              <a:rPr lang="en-US" dirty="0"/>
              <a:t> </a:t>
            </a:r>
            <a:r>
              <a:rPr lang="en-US" dirty="0" err="1"/>
              <a:t>ramme</a:t>
            </a:r>
            <a:r>
              <a:rPr lang="en-US" dirty="0"/>
              <a:t>”</a:t>
            </a:r>
          </a:p>
        </p:txBody>
      </p:sp>
      <p:sp>
        <p:nvSpPr>
          <p:cNvPr id="3" name="Content Placeholder 2">
            <a:extLst>
              <a:ext uri="{FF2B5EF4-FFF2-40B4-BE49-F238E27FC236}">
                <a16:creationId xmlns:a16="http://schemas.microsoft.com/office/drawing/2014/main" id="{0F2B3C78-D4A4-0975-9682-3B9279A66F77}"/>
              </a:ext>
            </a:extLst>
          </p:cNvPr>
          <p:cNvSpPr>
            <a:spLocks noGrp="1"/>
          </p:cNvSpPr>
          <p:nvPr>
            <p:ph idx="1"/>
          </p:nvPr>
        </p:nvSpPr>
        <p:spPr/>
        <p:txBody>
          <a:bodyPr>
            <a:normAutofit/>
          </a:bodyPr>
          <a:lstStyle/>
          <a:p>
            <a:r>
              <a:rPr lang="da-DK" dirty="0"/>
              <a:t>”… stræben efter harmonisk forståelse af stadigt flere aspekter ved vores situation i den aldrig afsluttende kamp for et passende forhold mellem indhold og ramme, i erkendelse af, at ingen erfaring er definerbar uden en logisk ramme, og at enhver mangel på harmoni synligt i et sådant forhold, kun kan fjernes ved en behørig udvidelse af den begrebslige ramme.”</a:t>
            </a:r>
          </a:p>
          <a:p>
            <a:r>
              <a:rPr lang="da-DK" dirty="0"/>
              <a:t>” … nødvendigheden af at måtte udvide vores begrebslige ramme med henblik på </a:t>
            </a:r>
            <a:r>
              <a:rPr lang="da-DK" u="sng" dirty="0"/>
              <a:t>den harmoniske forståelse</a:t>
            </a:r>
            <a:r>
              <a:rPr lang="da-DK" dirty="0"/>
              <a:t> af tilsyneladende modsigende fænomener.”</a:t>
            </a:r>
            <a:endParaRPr lang="en-US" dirty="0"/>
          </a:p>
        </p:txBody>
      </p:sp>
      <p:sp>
        <p:nvSpPr>
          <p:cNvPr id="4" name="Slide Number Placeholder 3">
            <a:extLst>
              <a:ext uri="{FF2B5EF4-FFF2-40B4-BE49-F238E27FC236}">
                <a16:creationId xmlns:a16="http://schemas.microsoft.com/office/drawing/2014/main" id="{D5D0B025-C392-C64F-CB23-B9D8AE7EA080}"/>
              </a:ext>
            </a:extLst>
          </p:cNvPr>
          <p:cNvSpPr>
            <a:spLocks noGrp="1"/>
          </p:cNvSpPr>
          <p:nvPr>
            <p:ph type="sldNum" sz="quarter" idx="12"/>
          </p:nvPr>
        </p:nvSpPr>
        <p:spPr/>
        <p:txBody>
          <a:bodyPr/>
          <a:lstStyle/>
          <a:p>
            <a:fld id="{E49742CA-9285-CB4E-8E96-D4F86A347B26}" type="slidenum">
              <a:rPr lang="en-US" smtClean="0"/>
              <a:t>23</a:t>
            </a:fld>
            <a:endParaRPr lang="en-US"/>
          </a:p>
        </p:txBody>
      </p:sp>
    </p:spTree>
    <p:extLst>
      <p:ext uri="{BB962C8B-B14F-4D97-AF65-F5344CB8AC3E}">
        <p14:creationId xmlns:p14="http://schemas.microsoft.com/office/powerpoint/2010/main" val="419742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A663-CD86-367C-48C4-721D4F6FF9B2}"/>
              </a:ext>
            </a:extLst>
          </p:cNvPr>
          <p:cNvSpPr>
            <a:spLocks noGrp="1"/>
          </p:cNvSpPr>
          <p:nvPr>
            <p:ph type="title"/>
          </p:nvPr>
        </p:nvSpPr>
        <p:spPr/>
        <p:txBody>
          <a:bodyPr/>
          <a:lstStyle/>
          <a:p>
            <a:r>
              <a:rPr lang="en-US" dirty="0"/>
              <a:t>Hard Choices</a:t>
            </a:r>
          </a:p>
        </p:txBody>
      </p:sp>
      <p:sp>
        <p:nvSpPr>
          <p:cNvPr id="3" name="Content Placeholder 2">
            <a:extLst>
              <a:ext uri="{FF2B5EF4-FFF2-40B4-BE49-F238E27FC236}">
                <a16:creationId xmlns:a16="http://schemas.microsoft.com/office/drawing/2014/main" id="{8CEE844F-6504-7BED-F30E-08663D71D241}"/>
              </a:ext>
            </a:extLst>
          </p:cNvPr>
          <p:cNvSpPr>
            <a:spLocks noGrp="1"/>
          </p:cNvSpPr>
          <p:nvPr>
            <p:ph idx="1"/>
          </p:nvPr>
        </p:nvSpPr>
        <p:spPr/>
        <p:txBody>
          <a:bodyPr>
            <a:normAutofit/>
          </a:bodyPr>
          <a:lstStyle/>
          <a:p>
            <a:r>
              <a:rPr lang="da-DK" dirty="0"/>
              <a:t>“Perioder med frugtbar udforskning af nye erfaringsområder ofte naturligt kan ledsages af </a:t>
            </a:r>
            <a:r>
              <a:rPr lang="da-DK" u="sng" dirty="0"/>
              <a:t>et midlertidigt afkald</a:t>
            </a:r>
            <a:r>
              <a:rPr lang="da-DK" dirty="0"/>
              <a:t> på forståelsen af vor situation.”</a:t>
            </a:r>
          </a:p>
        </p:txBody>
      </p:sp>
      <p:sp>
        <p:nvSpPr>
          <p:cNvPr id="4" name="Slide Number Placeholder 3">
            <a:extLst>
              <a:ext uri="{FF2B5EF4-FFF2-40B4-BE49-F238E27FC236}">
                <a16:creationId xmlns:a16="http://schemas.microsoft.com/office/drawing/2014/main" id="{D53541B0-BBC4-B843-6AF3-B15A1C19F5BD}"/>
              </a:ext>
            </a:extLst>
          </p:cNvPr>
          <p:cNvSpPr>
            <a:spLocks noGrp="1"/>
          </p:cNvSpPr>
          <p:nvPr>
            <p:ph type="sldNum" sz="quarter" idx="12"/>
          </p:nvPr>
        </p:nvSpPr>
        <p:spPr/>
        <p:txBody>
          <a:bodyPr/>
          <a:lstStyle/>
          <a:p>
            <a:fld id="{E49742CA-9285-CB4E-8E96-D4F86A347B26}" type="slidenum">
              <a:rPr lang="en-US" smtClean="0"/>
              <a:t>24</a:t>
            </a:fld>
            <a:endParaRPr lang="en-US"/>
          </a:p>
        </p:txBody>
      </p:sp>
    </p:spTree>
    <p:extLst>
      <p:ext uri="{BB962C8B-B14F-4D97-AF65-F5344CB8AC3E}">
        <p14:creationId xmlns:p14="http://schemas.microsoft.com/office/powerpoint/2010/main" val="305843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E0419-38DB-D287-D422-569A3AEA3F05}"/>
              </a:ext>
            </a:extLst>
          </p:cNvPr>
          <p:cNvSpPr>
            <a:spLocks noGrp="1"/>
          </p:cNvSpPr>
          <p:nvPr>
            <p:ph type="title"/>
          </p:nvPr>
        </p:nvSpPr>
        <p:spPr/>
        <p:txBody>
          <a:bodyPr/>
          <a:lstStyle/>
          <a:p>
            <a:r>
              <a:rPr lang="en-US" dirty="0" err="1"/>
              <a:t>Personlighedsprincippet</a:t>
            </a:r>
            <a:endParaRPr lang="en-US" dirty="0"/>
          </a:p>
        </p:txBody>
      </p:sp>
      <p:sp>
        <p:nvSpPr>
          <p:cNvPr id="3" name="Content Placeholder 2">
            <a:extLst>
              <a:ext uri="{FF2B5EF4-FFF2-40B4-BE49-F238E27FC236}">
                <a16:creationId xmlns:a16="http://schemas.microsoft.com/office/drawing/2014/main" id="{FC8B70CE-37BF-7EC6-F6BB-7BED17BC7E56}"/>
              </a:ext>
            </a:extLst>
          </p:cNvPr>
          <p:cNvSpPr>
            <a:spLocks noGrp="1"/>
          </p:cNvSpPr>
          <p:nvPr>
            <p:ph idx="1"/>
          </p:nvPr>
        </p:nvSpPr>
        <p:spPr>
          <a:xfrm>
            <a:off x="838199" y="1690688"/>
            <a:ext cx="7445991" cy="4486275"/>
          </a:xfrm>
        </p:spPr>
        <p:txBody>
          <a:bodyPr>
            <a:noAutofit/>
          </a:bodyPr>
          <a:lstStyle/>
          <a:p>
            <a:pPr marL="0" indent="0">
              <a:buNone/>
            </a:pPr>
            <a:r>
              <a:rPr lang="da-DK" sz="3200" dirty="0"/>
              <a:t>”Ti </a:t>
            </a:r>
            <a:r>
              <a:rPr lang="da-DK" sz="3200" dirty="0" err="1"/>
              <a:t>ogsaa</a:t>
            </a:r>
            <a:r>
              <a:rPr lang="da-DK" sz="3200" dirty="0"/>
              <a:t> rent personligt gælder det jo at bringe en Helhed ud af den Mangfoldighed af Oplevelser, Tilskyndelser, og Tanker, det udgør vort indre Livs Indhold. Den skarpe Modsætning mellem Videnskab og Personlighed falder herved bort. Videnskab er selv et personligt Arbejde, udsprungen af Personlighedens inderste Trang.”</a:t>
            </a:r>
          </a:p>
        </p:txBody>
      </p:sp>
      <p:pic>
        <p:nvPicPr>
          <p:cNvPr id="6" name="Picture 5" descr="A person in a suit and bow tie&#10;&#10;Description automatically generated with medium confidence">
            <a:extLst>
              <a:ext uri="{FF2B5EF4-FFF2-40B4-BE49-F238E27FC236}">
                <a16:creationId xmlns:a16="http://schemas.microsoft.com/office/drawing/2014/main" id="{C628E2F0-6FE6-4C5A-F287-F2A8B4429DB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971280" y="1324928"/>
            <a:ext cx="2504440" cy="3406038"/>
          </a:xfrm>
          <a:prstGeom prst="rect">
            <a:avLst/>
          </a:prstGeom>
        </p:spPr>
      </p:pic>
      <p:sp>
        <p:nvSpPr>
          <p:cNvPr id="7" name="TextBox 6">
            <a:extLst>
              <a:ext uri="{FF2B5EF4-FFF2-40B4-BE49-F238E27FC236}">
                <a16:creationId xmlns:a16="http://schemas.microsoft.com/office/drawing/2014/main" id="{5A34FE48-C689-302B-A373-9AFBDD64F59A}"/>
              </a:ext>
            </a:extLst>
          </p:cNvPr>
          <p:cNvSpPr txBox="1"/>
          <p:nvPr/>
        </p:nvSpPr>
        <p:spPr>
          <a:xfrm>
            <a:off x="9154160" y="4730966"/>
            <a:ext cx="2138680" cy="461665"/>
          </a:xfrm>
          <a:prstGeom prst="rect">
            <a:avLst/>
          </a:prstGeom>
          <a:noFill/>
        </p:spPr>
        <p:txBody>
          <a:bodyPr wrap="square" rtlCol="0">
            <a:spAutoFit/>
          </a:bodyPr>
          <a:lstStyle/>
          <a:p>
            <a:r>
              <a:rPr lang="en-US" sz="2400" dirty="0"/>
              <a:t>Harald </a:t>
            </a:r>
            <a:r>
              <a:rPr lang="en-US" sz="2400" dirty="0" err="1"/>
              <a:t>Høffding</a:t>
            </a:r>
            <a:endParaRPr lang="en-US" sz="2400" dirty="0"/>
          </a:p>
        </p:txBody>
      </p:sp>
      <p:sp>
        <p:nvSpPr>
          <p:cNvPr id="8" name="Slide Number Placeholder 7">
            <a:extLst>
              <a:ext uri="{FF2B5EF4-FFF2-40B4-BE49-F238E27FC236}">
                <a16:creationId xmlns:a16="http://schemas.microsoft.com/office/drawing/2014/main" id="{163166D9-56CD-D750-6341-798135A6DE9C}"/>
              </a:ext>
            </a:extLst>
          </p:cNvPr>
          <p:cNvSpPr>
            <a:spLocks noGrp="1"/>
          </p:cNvSpPr>
          <p:nvPr>
            <p:ph type="sldNum" sz="quarter" idx="12"/>
          </p:nvPr>
        </p:nvSpPr>
        <p:spPr/>
        <p:txBody>
          <a:bodyPr/>
          <a:lstStyle/>
          <a:p>
            <a:fld id="{E49742CA-9285-CB4E-8E96-D4F86A347B26}" type="slidenum">
              <a:rPr lang="en-US" smtClean="0"/>
              <a:t>25</a:t>
            </a:fld>
            <a:endParaRPr lang="en-US"/>
          </a:p>
        </p:txBody>
      </p:sp>
    </p:spTree>
    <p:extLst>
      <p:ext uri="{BB962C8B-B14F-4D97-AF65-F5344CB8AC3E}">
        <p14:creationId xmlns:p14="http://schemas.microsoft.com/office/powerpoint/2010/main" val="3433553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7904-F2A9-0B2B-98F5-1020C00B60E4}"/>
              </a:ext>
            </a:extLst>
          </p:cNvPr>
          <p:cNvSpPr>
            <a:spLocks noGrp="1"/>
          </p:cNvSpPr>
          <p:nvPr>
            <p:ph type="title"/>
          </p:nvPr>
        </p:nvSpPr>
        <p:spPr/>
        <p:txBody>
          <a:bodyPr/>
          <a:lstStyle/>
          <a:p>
            <a:r>
              <a:rPr lang="en-US" dirty="0"/>
              <a:t>Objectivity</a:t>
            </a:r>
          </a:p>
        </p:txBody>
      </p:sp>
      <p:sp>
        <p:nvSpPr>
          <p:cNvPr id="3" name="Content Placeholder 2">
            <a:extLst>
              <a:ext uri="{FF2B5EF4-FFF2-40B4-BE49-F238E27FC236}">
                <a16:creationId xmlns:a16="http://schemas.microsoft.com/office/drawing/2014/main" id="{24966623-3AD3-9F27-5E47-6A890904AB17}"/>
              </a:ext>
            </a:extLst>
          </p:cNvPr>
          <p:cNvSpPr>
            <a:spLocks noGrp="1"/>
          </p:cNvSpPr>
          <p:nvPr>
            <p:ph idx="1"/>
          </p:nvPr>
        </p:nvSpPr>
        <p:spPr/>
        <p:txBody>
          <a:bodyPr>
            <a:normAutofit/>
          </a:bodyPr>
          <a:lstStyle/>
          <a:p>
            <a:r>
              <a:rPr lang="da-DK" dirty="0"/>
              <a:t>“I vore dage har udforskningen af nye erfaringsområder afsløret upåagtede forudsætninger for </a:t>
            </a:r>
            <a:r>
              <a:rPr lang="da-DK" u="sng" dirty="0"/>
              <a:t>entydig anvendelse</a:t>
            </a:r>
            <a:r>
              <a:rPr lang="da-DK" dirty="0"/>
              <a:t> af vore mest elementære begreber.”</a:t>
            </a:r>
          </a:p>
          <a:p>
            <a:r>
              <a:rPr lang="da-DK" dirty="0"/>
              <a:t>”I lighed med tidligere fremskridt inden for fysikken har den belæring om almindelige vilkår for menneskelig erkendelse, som vi har fået gennem atomfysikkens udvikling, ikke kunnet undgå at give anledning til fornyet overvejelse af </a:t>
            </a:r>
            <a:r>
              <a:rPr lang="da-DK" u="sng" dirty="0"/>
              <a:t>vore meddelelsesmidlers brug for objektiv beskrivelse</a:t>
            </a:r>
            <a:r>
              <a:rPr lang="da-DK" dirty="0"/>
              <a:t> på andre erfaringsområder.”</a:t>
            </a:r>
          </a:p>
        </p:txBody>
      </p:sp>
      <p:sp>
        <p:nvSpPr>
          <p:cNvPr id="4" name="Slide Number Placeholder 3">
            <a:extLst>
              <a:ext uri="{FF2B5EF4-FFF2-40B4-BE49-F238E27FC236}">
                <a16:creationId xmlns:a16="http://schemas.microsoft.com/office/drawing/2014/main" id="{C07DC549-EBE9-4A99-588F-3DBFC44BBF10}"/>
              </a:ext>
            </a:extLst>
          </p:cNvPr>
          <p:cNvSpPr>
            <a:spLocks noGrp="1"/>
          </p:cNvSpPr>
          <p:nvPr>
            <p:ph type="sldNum" sz="quarter" idx="12"/>
          </p:nvPr>
        </p:nvSpPr>
        <p:spPr/>
        <p:txBody>
          <a:bodyPr/>
          <a:lstStyle/>
          <a:p>
            <a:fld id="{E49742CA-9285-CB4E-8E96-D4F86A347B26}" type="slidenum">
              <a:rPr lang="en-US" smtClean="0"/>
              <a:t>26</a:t>
            </a:fld>
            <a:endParaRPr lang="en-US"/>
          </a:p>
        </p:txBody>
      </p:sp>
    </p:spTree>
    <p:extLst>
      <p:ext uri="{BB962C8B-B14F-4D97-AF65-F5344CB8AC3E}">
        <p14:creationId xmlns:p14="http://schemas.microsoft.com/office/powerpoint/2010/main" val="756756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7904-F2A9-0B2B-98F5-1020C00B60E4}"/>
              </a:ext>
            </a:extLst>
          </p:cNvPr>
          <p:cNvSpPr>
            <a:spLocks noGrp="1"/>
          </p:cNvSpPr>
          <p:nvPr>
            <p:ph type="title"/>
          </p:nvPr>
        </p:nvSpPr>
        <p:spPr/>
        <p:txBody>
          <a:bodyPr/>
          <a:lstStyle/>
          <a:p>
            <a:r>
              <a:rPr lang="en-US" dirty="0"/>
              <a:t>Objectivity</a:t>
            </a:r>
          </a:p>
        </p:txBody>
      </p:sp>
      <p:sp>
        <p:nvSpPr>
          <p:cNvPr id="3" name="Content Placeholder 2">
            <a:extLst>
              <a:ext uri="{FF2B5EF4-FFF2-40B4-BE49-F238E27FC236}">
                <a16:creationId xmlns:a16="http://schemas.microsoft.com/office/drawing/2014/main" id="{24966623-3AD3-9F27-5E47-6A890904AB17}"/>
              </a:ext>
            </a:extLst>
          </p:cNvPr>
          <p:cNvSpPr>
            <a:spLocks noGrp="1"/>
          </p:cNvSpPr>
          <p:nvPr>
            <p:ph idx="1"/>
          </p:nvPr>
        </p:nvSpPr>
        <p:spPr/>
        <p:txBody>
          <a:bodyPr>
            <a:normAutofit/>
          </a:bodyPr>
          <a:lstStyle/>
          <a:p>
            <a:pPr marL="0" indent="0">
              <a:buNone/>
            </a:pPr>
            <a:r>
              <a:rPr lang="da-DK" dirty="0"/>
              <a:t>”Den hensigtsmæssige udvidelse af vor begrebsmæssige ramme i intet tilfælde medfører nogen henvisning til det iagttagende subjekt, hvilket ville hindre </a:t>
            </a:r>
            <a:r>
              <a:rPr lang="da-DK" u="sng" dirty="0"/>
              <a:t>utvetydig meddelelse</a:t>
            </a:r>
            <a:r>
              <a:rPr lang="da-DK" dirty="0"/>
              <a:t> af erfaringerne.”</a:t>
            </a:r>
          </a:p>
        </p:txBody>
      </p:sp>
      <p:sp>
        <p:nvSpPr>
          <p:cNvPr id="4" name="Slide Number Placeholder 3">
            <a:extLst>
              <a:ext uri="{FF2B5EF4-FFF2-40B4-BE49-F238E27FC236}">
                <a16:creationId xmlns:a16="http://schemas.microsoft.com/office/drawing/2014/main" id="{90EE5416-139C-4406-F984-427ACD611C73}"/>
              </a:ext>
            </a:extLst>
          </p:cNvPr>
          <p:cNvSpPr>
            <a:spLocks noGrp="1"/>
          </p:cNvSpPr>
          <p:nvPr>
            <p:ph type="sldNum" sz="quarter" idx="12"/>
          </p:nvPr>
        </p:nvSpPr>
        <p:spPr/>
        <p:txBody>
          <a:bodyPr/>
          <a:lstStyle/>
          <a:p>
            <a:fld id="{E49742CA-9285-CB4E-8E96-D4F86A347B26}" type="slidenum">
              <a:rPr lang="en-US" smtClean="0"/>
              <a:t>27</a:t>
            </a:fld>
            <a:endParaRPr lang="en-US"/>
          </a:p>
        </p:txBody>
      </p:sp>
    </p:spTree>
    <p:extLst>
      <p:ext uri="{BB962C8B-B14F-4D97-AF65-F5344CB8AC3E}">
        <p14:creationId xmlns:p14="http://schemas.microsoft.com/office/powerpoint/2010/main" val="109441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A663-CD86-367C-48C4-721D4F6FF9B2}"/>
              </a:ext>
            </a:extLst>
          </p:cNvPr>
          <p:cNvSpPr>
            <a:spLocks noGrp="1"/>
          </p:cNvSpPr>
          <p:nvPr>
            <p:ph type="title"/>
          </p:nvPr>
        </p:nvSpPr>
        <p:spPr/>
        <p:txBody>
          <a:bodyPr/>
          <a:lstStyle/>
          <a:p>
            <a:r>
              <a:rPr lang="en-US" dirty="0"/>
              <a:t>The Goal of Science</a:t>
            </a:r>
          </a:p>
        </p:txBody>
      </p:sp>
      <p:sp>
        <p:nvSpPr>
          <p:cNvPr id="3" name="Content Placeholder 2">
            <a:extLst>
              <a:ext uri="{FF2B5EF4-FFF2-40B4-BE49-F238E27FC236}">
                <a16:creationId xmlns:a16="http://schemas.microsoft.com/office/drawing/2014/main" id="{8CEE844F-6504-7BED-F30E-08663D71D241}"/>
              </a:ext>
            </a:extLst>
          </p:cNvPr>
          <p:cNvSpPr>
            <a:spLocks noGrp="1"/>
          </p:cNvSpPr>
          <p:nvPr>
            <p:ph idx="1"/>
          </p:nvPr>
        </p:nvSpPr>
        <p:spPr/>
        <p:txBody>
          <a:bodyPr>
            <a:normAutofit/>
          </a:bodyPr>
          <a:lstStyle/>
          <a:p>
            <a:r>
              <a:rPr lang="da-DK" dirty="0"/>
              <a:t>”</a:t>
            </a:r>
            <a:r>
              <a:rPr lang="da-DK" u="sng" dirty="0"/>
              <a:t>Videnskabens opgave </a:t>
            </a:r>
            <a:r>
              <a:rPr lang="da-DK" dirty="0"/>
              <a:t>at forøge og ordne vore erfaringer frembyder forskelligartede, uløseligt forbundne sider.”</a:t>
            </a:r>
          </a:p>
          <a:p>
            <a:r>
              <a:rPr lang="da-DK" dirty="0"/>
              <a:t>”Da </a:t>
            </a:r>
            <a:r>
              <a:rPr lang="da-DK" u="sng" dirty="0"/>
              <a:t>videnskabens mål</a:t>
            </a:r>
            <a:r>
              <a:rPr lang="da-DK" dirty="0"/>
              <a:t> er at forøge og ordne vore erfaringer, må enhver undersøgelse af vilkårene for menneskelig erkendelse hvile på overvejelser af vore meddelelsesmidlers karakter og rækkevidde.”</a:t>
            </a:r>
          </a:p>
          <a:p>
            <a:r>
              <a:rPr lang="da-DK" dirty="0"/>
              <a:t>”… </a:t>
            </a:r>
            <a:r>
              <a:rPr lang="da-DK" u="sng" dirty="0"/>
              <a:t>videnskaben, der tilstræber </a:t>
            </a:r>
            <a:r>
              <a:rPr lang="da-DK" dirty="0"/>
              <a:t>at udvikle almindelige metoder til ordningen af fælles menneskelige erfaringer”</a:t>
            </a:r>
          </a:p>
          <a:p>
            <a:endParaRPr lang="da-DK" dirty="0"/>
          </a:p>
          <a:p>
            <a:pPr marL="0" indent="0">
              <a:buNone/>
            </a:pPr>
            <a:endParaRPr lang="da-DK" dirty="0"/>
          </a:p>
        </p:txBody>
      </p:sp>
      <p:sp>
        <p:nvSpPr>
          <p:cNvPr id="4" name="Slide Number Placeholder 3">
            <a:extLst>
              <a:ext uri="{FF2B5EF4-FFF2-40B4-BE49-F238E27FC236}">
                <a16:creationId xmlns:a16="http://schemas.microsoft.com/office/drawing/2014/main" id="{2C09C1DE-3688-AAB7-FD7B-E6394D062304}"/>
              </a:ext>
            </a:extLst>
          </p:cNvPr>
          <p:cNvSpPr>
            <a:spLocks noGrp="1"/>
          </p:cNvSpPr>
          <p:nvPr>
            <p:ph type="sldNum" sz="quarter" idx="12"/>
          </p:nvPr>
        </p:nvSpPr>
        <p:spPr/>
        <p:txBody>
          <a:bodyPr/>
          <a:lstStyle/>
          <a:p>
            <a:fld id="{E49742CA-9285-CB4E-8E96-D4F86A347B26}" type="slidenum">
              <a:rPr lang="en-US" smtClean="0"/>
              <a:t>28</a:t>
            </a:fld>
            <a:endParaRPr lang="en-US"/>
          </a:p>
        </p:txBody>
      </p:sp>
    </p:spTree>
    <p:extLst>
      <p:ext uri="{BB962C8B-B14F-4D97-AF65-F5344CB8AC3E}">
        <p14:creationId xmlns:p14="http://schemas.microsoft.com/office/powerpoint/2010/main" val="4081916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B26DE-D359-E7DC-42C7-57A566F6DAC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4A8F8EF0-2999-1125-C85E-B255D1F37E81}"/>
              </a:ext>
            </a:extLst>
          </p:cNvPr>
          <p:cNvSpPr>
            <a:spLocks noGrp="1"/>
          </p:cNvSpPr>
          <p:nvPr>
            <p:ph idx="1"/>
          </p:nvPr>
        </p:nvSpPr>
        <p:spPr/>
        <p:txBody>
          <a:bodyPr>
            <a:normAutofit/>
          </a:bodyPr>
          <a:lstStyle/>
          <a:p>
            <a:r>
              <a:rPr lang="en-US" dirty="0"/>
              <a:t>“Realist versus anti-realist” is a massive oversimplification of the subtle differences in the approaches of Einstein and Bohr</a:t>
            </a:r>
          </a:p>
          <a:p>
            <a:r>
              <a:rPr lang="en-US" dirty="0"/>
              <a:t>The idea that all criteria/values are subordinate to “truth seeking” under-appreciates the hard decisions of scientific practice</a:t>
            </a:r>
          </a:p>
          <a:p>
            <a:pPr lvl="1"/>
            <a:r>
              <a:rPr lang="en-US" dirty="0"/>
              <a:t>There is truth that science is not interested in</a:t>
            </a:r>
          </a:p>
          <a:p>
            <a:pPr lvl="1"/>
            <a:r>
              <a:rPr lang="en-US" dirty="0"/>
              <a:t>The set of phenomena to explain is not static</a:t>
            </a:r>
          </a:p>
          <a:p>
            <a:pPr lvl="1"/>
            <a:r>
              <a:rPr lang="en-US" dirty="0"/>
              <a:t>The “</a:t>
            </a:r>
            <a:r>
              <a:rPr lang="en-US" dirty="0" err="1"/>
              <a:t>begrebslige</a:t>
            </a:r>
            <a:r>
              <a:rPr lang="en-US" dirty="0"/>
              <a:t> </a:t>
            </a:r>
            <a:r>
              <a:rPr lang="en-US" dirty="0" err="1"/>
              <a:t>ramme</a:t>
            </a:r>
            <a:r>
              <a:rPr lang="en-US" dirty="0"/>
              <a:t>” is not fixed, and there is no “</a:t>
            </a:r>
            <a:r>
              <a:rPr lang="en-US" dirty="0" err="1"/>
              <a:t>ultimativ</a:t>
            </a:r>
            <a:r>
              <a:rPr lang="en-US" dirty="0"/>
              <a:t> </a:t>
            </a:r>
            <a:r>
              <a:rPr lang="en-US" dirty="0" err="1"/>
              <a:t>begrebslig</a:t>
            </a:r>
            <a:r>
              <a:rPr lang="en-US" dirty="0"/>
              <a:t> </a:t>
            </a:r>
            <a:r>
              <a:rPr lang="en-US" dirty="0" err="1"/>
              <a:t>ramme</a:t>
            </a:r>
            <a:r>
              <a:rPr lang="en-US" dirty="0"/>
              <a:t>”</a:t>
            </a:r>
          </a:p>
        </p:txBody>
      </p:sp>
      <p:sp>
        <p:nvSpPr>
          <p:cNvPr id="4" name="Slide Number Placeholder 3">
            <a:extLst>
              <a:ext uri="{FF2B5EF4-FFF2-40B4-BE49-F238E27FC236}">
                <a16:creationId xmlns:a16="http://schemas.microsoft.com/office/drawing/2014/main" id="{565A2C9B-4403-3258-EF06-59B19D5A43D1}"/>
              </a:ext>
            </a:extLst>
          </p:cNvPr>
          <p:cNvSpPr>
            <a:spLocks noGrp="1"/>
          </p:cNvSpPr>
          <p:nvPr>
            <p:ph type="sldNum" sz="quarter" idx="12"/>
          </p:nvPr>
        </p:nvSpPr>
        <p:spPr/>
        <p:txBody>
          <a:bodyPr/>
          <a:lstStyle/>
          <a:p>
            <a:fld id="{E49742CA-9285-CB4E-8E96-D4F86A347B26}" type="slidenum">
              <a:rPr lang="en-US" smtClean="0"/>
              <a:t>29</a:t>
            </a:fld>
            <a:endParaRPr lang="en-US"/>
          </a:p>
        </p:txBody>
      </p:sp>
    </p:spTree>
    <p:extLst>
      <p:ext uri="{BB962C8B-B14F-4D97-AF65-F5344CB8AC3E}">
        <p14:creationId xmlns:p14="http://schemas.microsoft.com/office/powerpoint/2010/main" val="1343563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6536E295-EF5B-4BE9-A4CB-D5C581AAA9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1" name="Color">
              <a:extLst>
                <a:ext uri="{FF2B5EF4-FFF2-40B4-BE49-F238E27FC236}">
                  <a16:creationId xmlns:a16="http://schemas.microsoft.com/office/drawing/2014/main" id="{9EDFE04B-BA3D-4E70-8E8D-3130980E0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a:extLst>
                <a:ext uri="{FF2B5EF4-FFF2-40B4-BE49-F238E27FC236}">
                  <a16:creationId xmlns:a16="http://schemas.microsoft.com/office/drawing/2014/main" id="{9B9AA2D3-5BB5-441E-AE46-54B87F251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descr="A book cover of physics&#10;&#10;Description automatically generated with low confidence">
            <a:extLst>
              <a:ext uri="{FF2B5EF4-FFF2-40B4-BE49-F238E27FC236}">
                <a16:creationId xmlns:a16="http://schemas.microsoft.com/office/drawing/2014/main" id="{F447206A-5153-2F17-31C4-7CD93E3F78F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75269" y="980141"/>
            <a:ext cx="3263021" cy="5035528"/>
          </a:xfrm>
          <a:prstGeom prst="rect">
            <a:avLst/>
          </a:prstGeom>
        </p:spPr>
      </p:pic>
      <p:grpSp>
        <p:nvGrpSpPr>
          <p:cNvPr id="24" name="Group 23">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5" name="Freeform: Shape 24">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E22846E-CEBA-ACD4-BB10-8B224FC11BFD}"/>
              </a:ext>
            </a:extLst>
          </p:cNvPr>
          <p:cNvSpPr>
            <a:spLocks noGrp="1"/>
          </p:cNvSpPr>
          <p:nvPr>
            <p:ph type="title"/>
          </p:nvPr>
        </p:nvSpPr>
        <p:spPr>
          <a:xfrm>
            <a:off x="786385" y="841249"/>
            <a:ext cx="6580003" cy="1155169"/>
          </a:xfrm>
        </p:spPr>
        <p:txBody>
          <a:bodyPr anchor="b">
            <a:noAutofit/>
          </a:bodyPr>
          <a:lstStyle/>
          <a:p>
            <a:r>
              <a:rPr lang="en-US" sz="3200" dirty="0">
                <a:solidFill>
                  <a:schemeClr val="bg1"/>
                </a:solidFill>
              </a:rPr>
              <a:t>Niels Bohr Excluded from Conversation </a:t>
            </a:r>
            <a:br>
              <a:rPr lang="en-US" sz="3200" dirty="0">
                <a:solidFill>
                  <a:schemeClr val="bg1"/>
                </a:solidFill>
              </a:rPr>
            </a:br>
            <a:r>
              <a:rPr lang="en-US" sz="3200" dirty="0">
                <a:solidFill>
                  <a:schemeClr val="bg1"/>
                </a:solidFill>
              </a:rPr>
              <a:t>(about what we should do)</a:t>
            </a:r>
          </a:p>
        </p:txBody>
      </p:sp>
      <p:sp>
        <p:nvSpPr>
          <p:cNvPr id="7" name="Content Placeholder 6">
            <a:extLst>
              <a:ext uri="{FF2B5EF4-FFF2-40B4-BE49-F238E27FC236}">
                <a16:creationId xmlns:a16="http://schemas.microsoft.com/office/drawing/2014/main" id="{CD970DD1-FA54-1956-9214-6DC074A2ABEE}"/>
              </a:ext>
            </a:extLst>
          </p:cNvPr>
          <p:cNvSpPr>
            <a:spLocks noGrp="1"/>
          </p:cNvSpPr>
          <p:nvPr>
            <p:ph idx="1"/>
          </p:nvPr>
        </p:nvSpPr>
        <p:spPr>
          <a:xfrm>
            <a:off x="786384" y="2390523"/>
            <a:ext cx="6580004" cy="3790821"/>
          </a:xfrm>
        </p:spPr>
        <p:txBody>
          <a:bodyPr anchor="t">
            <a:noAutofit/>
          </a:bodyPr>
          <a:lstStyle/>
          <a:p>
            <a:pPr marL="0" indent="0">
              <a:buNone/>
            </a:pPr>
            <a:r>
              <a:rPr lang="en-US" dirty="0">
                <a:solidFill>
                  <a:schemeClr val="bg1"/>
                </a:solidFill>
              </a:rPr>
              <a:t>“The most controversial aspect of this book is not what it contains but what it omits.</a:t>
            </a:r>
          </a:p>
          <a:p>
            <a:pPr marL="0" indent="0">
              <a:buNone/>
            </a:pPr>
            <a:r>
              <a:rPr lang="en-US" dirty="0">
                <a:solidFill>
                  <a:schemeClr val="bg1"/>
                </a:solidFill>
              </a:rPr>
              <a:t>There is no discussion – indeed aside from here no mention of – the most famous ’interpretation’ of quantum theory of all: the Copenhagen Interpretation ascribed to Niels Bohr and his colleagues.”</a:t>
            </a:r>
          </a:p>
        </p:txBody>
      </p:sp>
      <p:sp>
        <p:nvSpPr>
          <p:cNvPr id="14" name="Slide Number Placeholder 13">
            <a:extLst>
              <a:ext uri="{FF2B5EF4-FFF2-40B4-BE49-F238E27FC236}">
                <a16:creationId xmlns:a16="http://schemas.microsoft.com/office/drawing/2014/main" id="{AD6B3765-532A-2095-DE19-D1E070FF59AC}"/>
              </a:ext>
            </a:extLst>
          </p:cNvPr>
          <p:cNvSpPr>
            <a:spLocks noGrp="1"/>
          </p:cNvSpPr>
          <p:nvPr>
            <p:ph type="sldNum" sz="quarter" idx="12"/>
          </p:nvPr>
        </p:nvSpPr>
        <p:spPr/>
        <p:txBody>
          <a:bodyPr/>
          <a:lstStyle/>
          <a:p>
            <a:fld id="{E49742CA-9285-CB4E-8E96-D4F86A347B26}" type="slidenum">
              <a:rPr lang="en-US" smtClean="0"/>
              <a:t>3</a:t>
            </a:fld>
            <a:endParaRPr lang="en-US"/>
          </a:p>
        </p:txBody>
      </p:sp>
    </p:spTree>
    <p:extLst>
      <p:ext uri="{BB962C8B-B14F-4D97-AF65-F5344CB8AC3E}">
        <p14:creationId xmlns:p14="http://schemas.microsoft.com/office/powerpoint/2010/main" val="2458930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B26DE-D359-E7DC-42C7-57A566F6DAC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4A8F8EF0-2999-1125-C85E-B255D1F37E81}"/>
              </a:ext>
            </a:extLst>
          </p:cNvPr>
          <p:cNvSpPr>
            <a:spLocks noGrp="1"/>
          </p:cNvSpPr>
          <p:nvPr>
            <p:ph idx="1"/>
          </p:nvPr>
        </p:nvSpPr>
        <p:spPr/>
        <p:txBody>
          <a:bodyPr>
            <a:normAutofit/>
          </a:bodyPr>
          <a:lstStyle/>
          <a:p>
            <a:r>
              <a:rPr lang="en-US" dirty="0"/>
              <a:t>Some contemporary philosophers and physicists find it difficult to understand Bohr because he </a:t>
            </a:r>
            <a:r>
              <a:rPr lang="en-US"/>
              <a:t>was a </a:t>
            </a:r>
            <a:r>
              <a:rPr lang="en-US" u="sng"/>
              <a:t>humanist</a:t>
            </a:r>
            <a:r>
              <a:rPr lang="en-US"/>
              <a:t> </a:t>
            </a:r>
            <a:r>
              <a:rPr lang="en-US" dirty="0"/>
              <a:t>who saw himself as living in a </a:t>
            </a:r>
            <a:r>
              <a:rPr lang="en-US" u="sng"/>
              <a:t>value-laden</a:t>
            </a:r>
            <a:r>
              <a:rPr lang="en-US"/>
              <a:t> world.</a:t>
            </a:r>
            <a:endParaRPr lang="en-US" dirty="0"/>
          </a:p>
        </p:txBody>
      </p:sp>
      <p:sp>
        <p:nvSpPr>
          <p:cNvPr id="4" name="Slide Number Placeholder 3">
            <a:extLst>
              <a:ext uri="{FF2B5EF4-FFF2-40B4-BE49-F238E27FC236}">
                <a16:creationId xmlns:a16="http://schemas.microsoft.com/office/drawing/2014/main" id="{565A2C9B-4403-3258-EF06-59B19D5A43D1}"/>
              </a:ext>
            </a:extLst>
          </p:cNvPr>
          <p:cNvSpPr>
            <a:spLocks noGrp="1"/>
          </p:cNvSpPr>
          <p:nvPr>
            <p:ph type="sldNum" sz="quarter" idx="12"/>
          </p:nvPr>
        </p:nvSpPr>
        <p:spPr/>
        <p:txBody>
          <a:bodyPr/>
          <a:lstStyle/>
          <a:p>
            <a:fld id="{E49742CA-9285-CB4E-8E96-D4F86A347B26}" type="slidenum">
              <a:rPr lang="en-US" smtClean="0"/>
              <a:t>30</a:t>
            </a:fld>
            <a:endParaRPr lang="en-US"/>
          </a:p>
        </p:txBody>
      </p:sp>
    </p:spTree>
    <p:extLst>
      <p:ext uri="{BB962C8B-B14F-4D97-AF65-F5344CB8AC3E}">
        <p14:creationId xmlns:p14="http://schemas.microsoft.com/office/powerpoint/2010/main" val="1513482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8F6DF-5A19-031F-8865-DEE86D1DA13F}"/>
              </a:ext>
            </a:extLst>
          </p:cNvPr>
          <p:cNvSpPr>
            <a:spLocks noGrp="1"/>
          </p:cNvSpPr>
          <p:nvPr>
            <p:ph type="title"/>
          </p:nvPr>
        </p:nvSpPr>
        <p:spPr/>
        <p:txBody>
          <a:bodyPr/>
          <a:lstStyle/>
          <a:p>
            <a:r>
              <a:rPr lang="en-US" dirty="0"/>
              <a:t>Who was </a:t>
            </a:r>
            <a:r>
              <a:rPr lang="en-US" b="1" dirty="0"/>
              <a:t>Right</a:t>
            </a:r>
            <a:r>
              <a:rPr lang="en-US" dirty="0"/>
              <a:t> about What We Should Do?</a:t>
            </a:r>
          </a:p>
        </p:txBody>
      </p:sp>
      <p:pic>
        <p:nvPicPr>
          <p:cNvPr id="5" name="Content Placeholder 4" descr="A picture containing human face, clothing, person, person&#10;&#10;Description automatically generated">
            <a:extLst>
              <a:ext uri="{FF2B5EF4-FFF2-40B4-BE49-F238E27FC236}">
                <a16:creationId xmlns:a16="http://schemas.microsoft.com/office/drawing/2014/main" id="{258AD16E-5013-5700-867F-74C70BDD49B9}"/>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611021" y="4019658"/>
            <a:ext cx="3757779" cy="2303155"/>
          </a:xfrm>
        </p:spPr>
      </p:pic>
      <p:pic>
        <p:nvPicPr>
          <p:cNvPr id="7" name="Picture 6" descr="A person with a beard and mustache&#10;&#10;Description automatically generated with low confidence">
            <a:extLst>
              <a:ext uri="{FF2B5EF4-FFF2-40B4-BE49-F238E27FC236}">
                <a16:creationId xmlns:a16="http://schemas.microsoft.com/office/drawing/2014/main" id="{10C3B937-7E7B-B8DC-66F6-D556DD8F673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39568" y="3955305"/>
            <a:ext cx="1814232" cy="2367508"/>
          </a:xfrm>
          <a:prstGeom prst="rect">
            <a:avLst/>
          </a:prstGeom>
        </p:spPr>
      </p:pic>
      <p:sp>
        <p:nvSpPr>
          <p:cNvPr id="8" name="Rounded Rectangular Callout 7">
            <a:extLst>
              <a:ext uri="{FF2B5EF4-FFF2-40B4-BE49-F238E27FC236}">
                <a16:creationId xmlns:a16="http://schemas.microsoft.com/office/drawing/2014/main" id="{7CCF82EB-B679-39F2-8624-5844A56C2751}"/>
              </a:ext>
            </a:extLst>
          </p:cNvPr>
          <p:cNvSpPr/>
          <p:nvPr/>
        </p:nvSpPr>
        <p:spPr>
          <a:xfrm>
            <a:off x="2113280" y="1513711"/>
            <a:ext cx="7934960" cy="2303155"/>
          </a:xfrm>
          <a:prstGeom prst="wedgeRoundRectCallout">
            <a:avLst>
              <a:gd name="adj1" fmla="val 45698"/>
              <a:gd name="adj2" fmla="val 77145"/>
              <a:gd name="adj3" fmla="val 16667"/>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rPr>
              <a:t>I felt that Einstein’s intellectual superiority over Bohr, in this instance, was enormous; a vast gulf between the man who saw clearly what was needed, and the obscurantist.</a:t>
            </a:r>
            <a:endParaRPr lang="en-US" sz="2800" dirty="0">
              <a:solidFill>
                <a:schemeClr val="bg1"/>
              </a:solidFill>
            </a:endParaRPr>
          </a:p>
        </p:txBody>
      </p:sp>
      <p:sp>
        <p:nvSpPr>
          <p:cNvPr id="9" name="Slide Number Placeholder 8">
            <a:extLst>
              <a:ext uri="{FF2B5EF4-FFF2-40B4-BE49-F238E27FC236}">
                <a16:creationId xmlns:a16="http://schemas.microsoft.com/office/drawing/2014/main" id="{48408E10-18F1-F298-A6C4-CEE45A335059}"/>
              </a:ext>
            </a:extLst>
          </p:cNvPr>
          <p:cNvSpPr>
            <a:spLocks noGrp="1"/>
          </p:cNvSpPr>
          <p:nvPr>
            <p:ph type="sldNum" sz="quarter" idx="12"/>
          </p:nvPr>
        </p:nvSpPr>
        <p:spPr/>
        <p:txBody>
          <a:bodyPr/>
          <a:lstStyle/>
          <a:p>
            <a:fld id="{E49742CA-9285-CB4E-8E96-D4F86A347B26}" type="slidenum">
              <a:rPr lang="en-US" smtClean="0"/>
              <a:t>4</a:t>
            </a:fld>
            <a:endParaRPr lang="en-US"/>
          </a:p>
        </p:txBody>
      </p:sp>
    </p:spTree>
    <p:extLst>
      <p:ext uri="{BB962C8B-B14F-4D97-AF65-F5344CB8AC3E}">
        <p14:creationId xmlns:p14="http://schemas.microsoft.com/office/powerpoint/2010/main" val="76545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B87D1-C4E3-5B2B-21B3-4B1EADEB6F5D}"/>
              </a:ext>
            </a:extLst>
          </p:cNvPr>
          <p:cNvSpPr>
            <a:spLocks noGrp="1"/>
          </p:cNvSpPr>
          <p:nvPr>
            <p:ph type="title"/>
          </p:nvPr>
        </p:nvSpPr>
        <p:spPr/>
        <p:txBody>
          <a:bodyPr/>
          <a:lstStyle/>
          <a:p>
            <a:r>
              <a:rPr lang="en-US" b="1" dirty="0"/>
              <a:t>Anti-Realism: </a:t>
            </a:r>
            <a:r>
              <a:rPr lang="en-US" dirty="0"/>
              <a:t>Bohr’s Scientific Sin?</a:t>
            </a:r>
          </a:p>
        </p:txBody>
      </p:sp>
      <p:pic>
        <p:nvPicPr>
          <p:cNvPr id="5" name="Content Placeholder 4" descr="A picture containing text, font, screenshot, document&#10;&#10;Description automatically generated">
            <a:extLst>
              <a:ext uri="{FF2B5EF4-FFF2-40B4-BE49-F238E27FC236}">
                <a16:creationId xmlns:a16="http://schemas.microsoft.com/office/drawing/2014/main" id="{8301AE33-15C4-38B7-9FAD-B28587CB8D3A}"/>
              </a:ext>
            </a:extLst>
          </p:cNvPr>
          <p:cNvPicPr>
            <a:picLocks noGrp="1" noChangeAspect="1"/>
          </p:cNvPicPr>
          <p:nvPr>
            <p:ph idx="1"/>
          </p:nvPr>
        </p:nvPicPr>
        <p:blipFill>
          <a:blip r:embed="rId2"/>
          <a:stretch>
            <a:fillRect/>
          </a:stretch>
        </p:blipFill>
        <p:spPr>
          <a:xfrm>
            <a:off x="7530798" y="1690688"/>
            <a:ext cx="4257344" cy="4351338"/>
          </a:xfrm>
        </p:spPr>
      </p:pic>
      <p:pic>
        <p:nvPicPr>
          <p:cNvPr id="7" name="Picture 6" descr="A person with long hair wearing sunglasses&#10;&#10;Description automatically generated with low confidence">
            <a:extLst>
              <a:ext uri="{FF2B5EF4-FFF2-40B4-BE49-F238E27FC236}">
                <a16:creationId xmlns:a16="http://schemas.microsoft.com/office/drawing/2014/main" id="{ED66C801-D705-4635-D721-582386AD38E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47743" y="4483418"/>
            <a:ext cx="3005668" cy="1690688"/>
          </a:xfrm>
          <a:prstGeom prst="rect">
            <a:avLst/>
          </a:prstGeom>
        </p:spPr>
      </p:pic>
      <p:sp>
        <p:nvSpPr>
          <p:cNvPr id="8" name="Rounded Rectangular Callout 7">
            <a:extLst>
              <a:ext uri="{FF2B5EF4-FFF2-40B4-BE49-F238E27FC236}">
                <a16:creationId xmlns:a16="http://schemas.microsoft.com/office/drawing/2014/main" id="{D8900232-8D34-ECC3-808A-3504B8A0EF53}"/>
              </a:ext>
            </a:extLst>
          </p:cNvPr>
          <p:cNvSpPr/>
          <p:nvPr/>
        </p:nvSpPr>
        <p:spPr>
          <a:xfrm>
            <a:off x="2550160" y="1398494"/>
            <a:ext cx="5195346" cy="2952844"/>
          </a:xfrm>
          <a:prstGeom prst="wedgeRoundRectCallout">
            <a:avLst>
              <a:gd name="adj1" fmla="val -47480"/>
              <a:gd name="adj2" fmla="val 70635"/>
              <a:gd name="adj3" fmla="val 16667"/>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i="0" u="none" strike="noStrike" dirty="0">
                <a:solidFill>
                  <a:schemeClr val="bg1"/>
                </a:solidFill>
                <a:effectLst/>
              </a:rPr>
              <a:t>Einstein demanded a clear account of what is going on in the physical world. Bohr thought that the key to quantum mechanics was the realization that there is no such thing.</a:t>
            </a:r>
            <a:endParaRPr lang="en-US" sz="2800" dirty="0">
              <a:solidFill>
                <a:schemeClr val="bg1"/>
              </a:solidFill>
            </a:endParaRPr>
          </a:p>
        </p:txBody>
      </p:sp>
      <p:sp>
        <p:nvSpPr>
          <p:cNvPr id="9" name="Slide Number Placeholder 8">
            <a:extLst>
              <a:ext uri="{FF2B5EF4-FFF2-40B4-BE49-F238E27FC236}">
                <a16:creationId xmlns:a16="http://schemas.microsoft.com/office/drawing/2014/main" id="{9CCB386E-232F-FE59-6CFF-4DA46D98A386}"/>
              </a:ext>
            </a:extLst>
          </p:cNvPr>
          <p:cNvSpPr>
            <a:spLocks noGrp="1"/>
          </p:cNvSpPr>
          <p:nvPr>
            <p:ph type="sldNum" sz="quarter" idx="12"/>
          </p:nvPr>
        </p:nvSpPr>
        <p:spPr/>
        <p:txBody>
          <a:bodyPr/>
          <a:lstStyle/>
          <a:p>
            <a:fld id="{E49742CA-9285-CB4E-8E96-D4F86A347B26}" type="slidenum">
              <a:rPr lang="en-US" smtClean="0"/>
              <a:t>5</a:t>
            </a:fld>
            <a:endParaRPr lang="en-US"/>
          </a:p>
        </p:txBody>
      </p:sp>
    </p:spTree>
    <p:extLst>
      <p:ext uri="{BB962C8B-B14F-4D97-AF65-F5344CB8AC3E}">
        <p14:creationId xmlns:p14="http://schemas.microsoft.com/office/powerpoint/2010/main" val="473357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7DBC-5A13-E3AF-6902-56A9B611CBA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4D0AE56-B724-EE1F-D884-2C061A24AAE1}"/>
              </a:ext>
            </a:extLst>
          </p:cNvPr>
          <p:cNvSpPr>
            <a:spLocks noGrp="1"/>
          </p:cNvSpPr>
          <p:nvPr>
            <p:ph idx="1"/>
          </p:nvPr>
        </p:nvSpPr>
        <p:spPr/>
        <p:txBody>
          <a:bodyPr/>
          <a:lstStyle/>
          <a:p>
            <a:pPr marL="0" indent="0">
              <a:buNone/>
            </a:pPr>
            <a:endParaRPr lang="en-US" dirty="0"/>
          </a:p>
        </p:txBody>
      </p:sp>
      <p:pic>
        <p:nvPicPr>
          <p:cNvPr id="5" name="Picture 4" descr="A close-up of a person&#10;&#10;Description automatically generated">
            <a:extLst>
              <a:ext uri="{FF2B5EF4-FFF2-40B4-BE49-F238E27FC236}">
                <a16:creationId xmlns:a16="http://schemas.microsoft.com/office/drawing/2014/main" id="{CB86F659-00E2-EA96-026F-BB53E3076BA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38200" y="4159183"/>
            <a:ext cx="3609446" cy="2071763"/>
          </a:xfrm>
          <a:prstGeom prst="rect">
            <a:avLst/>
          </a:prstGeom>
        </p:spPr>
      </p:pic>
      <p:pic>
        <p:nvPicPr>
          <p:cNvPr id="7" name="Picture 6" descr="A person with glasses and a beard&#10;&#10;Description automatically generated with low confidence">
            <a:extLst>
              <a:ext uri="{FF2B5EF4-FFF2-40B4-BE49-F238E27FC236}">
                <a16:creationId xmlns:a16="http://schemas.microsoft.com/office/drawing/2014/main" id="{864EB4CA-630E-4568-ACAF-487B9756DEF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77760" y="4125872"/>
            <a:ext cx="3975549" cy="2084402"/>
          </a:xfrm>
          <a:prstGeom prst="rect">
            <a:avLst/>
          </a:prstGeom>
        </p:spPr>
      </p:pic>
      <p:sp>
        <p:nvSpPr>
          <p:cNvPr id="8" name="Rounded Rectangular Callout 7">
            <a:extLst>
              <a:ext uri="{FF2B5EF4-FFF2-40B4-BE49-F238E27FC236}">
                <a16:creationId xmlns:a16="http://schemas.microsoft.com/office/drawing/2014/main" id="{5FFD4D6F-C1FA-DE1C-9D3D-C32B9AD88848}"/>
              </a:ext>
            </a:extLst>
          </p:cNvPr>
          <p:cNvSpPr/>
          <p:nvPr/>
        </p:nvSpPr>
        <p:spPr>
          <a:xfrm>
            <a:off x="1317812" y="2057400"/>
            <a:ext cx="3818963" cy="1008528"/>
          </a:xfrm>
          <a:prstGeom prst="wedgeRoundRectCallout">
            <a:avLst>
              <a:gd name="adj1" fmla="val 1803"/>
              <a:gd name="adj2" fmla="val 181873"/>
              <a:gd name="adj3" fmla="val 16667"/>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3200" dirty="0"/>
              <a:t>Bohr was a realist! </a:t>
            </a:r>
          </a:p>
        </p:txBody>
      </p:sp>
      <p:sp>
        <p:nvSpPr>
          <p:cNvPr id="9" name="Rounded Rectangular Callout 8">
            <a:extLst>
              <a:ext uri="{FF2B5EF4-FFF2-40B4-BE49-F238E27FC236}">
                <a16:creationId xmlns:a16="http://schemas.microsoft.com/office/drawing/2014/main" id="{DD59132D-932F-11C0-A76B-1D66A7832DE5}"/>
              </a:ext>
            </a:extLst>
          </p:cNvPr>
          <p:cNvSpPr/>
          <p:nvPr/>
        </p:nvSpPr>
        <p:spPr>
          <a:xfrm>
            <a:off x="5737411" y="1236101"/>
            <a:ext cx="5136777" cy="1325563"/>
          </a:xfrm>
          <a:prstGeom prst="wedgeRoundRectCallout">
            <a:avLst>
              <a:gd name="adj1" fmla="val -540"/>
              <a:gd name="adj2" fmla="val 179142"/>
              <a:gd name="adj3" fmla="val 16667"/>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3200" dirty="0"/>
              <a:t>Bohr was an anti-realist </a:t>
            </a:r>
          </a:p>
          <a:p>
            <a:pPr marL="0" indent="0">
              <a:buNone/>
            </a:pPr>
            <a:r>
              <a:rPr lang="en-US" sz="3200" dirty="0"/>
              <a:t>– but that’s a good thing!</a:t>
            </a:r>
            <a:endParaRPr lang="en-US" dirty="0"/>
          </a:p>
        </p:txBody>
      </p:sp>
      <p:sp>
        <p:nvSpPr>
          <p:cNvPr id="10" name="Slide Number Placeholder 9">
            <a:extLst>
              <a:ext uri="{FF2B5EF4-FFF2-40B4-BE49-F238E27FC236}">
                <a16:creationId xmlns:a16="http://schemas.microsoft.com/office/drawing/2014/main" id="{5B8CB681-5575-32D6-E48E-141AF8313651}"/>
              </a:ext>
            </a:extLst>
          </p:cNvPr>
          <p:cNvSpPr>
            <a:spLocks noGrp="1"/>
          </p:cNvSpPr>
          <p:nvPr>
            <p:ph type="sldNum" sz="quarter" idx="12"/>
          </p:nvPr>
        </p:nvSpPr>
        <p:spPr/>
        <p:txBody>
          <a:bodyPr/>
          <a:lstStyle/>
          <a:p>
            <a:fld id="{E49742CA-9285-CB4E-8E96-D4F86A347B26}" type="slidenum">
              <a:rPr lang="en-US" smtClean="0"/>
              <a:t>6</a:t>
            </a:fld>
            <a:endParaRPr lang="en-US"/>
          </a:p>
        </p:txBody>
      </p:sp>
    </p:spTree>
    <p:extLst>
      <p:ext uri="{BB962C8B-B14F-4D97-AF65-F5344CB8AC3E}">
        <p14:creationId xmlns:p14="http://schemas.microsoft.com/office/powerpoint/2010/main" val="665748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9F927-8B3E-85B0-9601-4DC4389F86BD}"/>
              </a:ext>
            </a:extLst>
          </p:cNvPr>
          <p:cNvSpPr>
            <a:spLocks noGrp="1"/>
          </p:cNvSpPr>
          <p:nvPr>
            <p:ph type="title"/>
          </p:nvPr>
        </p:nvSpPr>
        <p:spPr>
          <a:xfrm>
            <a:off x="746235" y="365125"/>
            <a:ext cx="10607565" cy="1325563"/>
          </a:xfrm>
        </p:spPr>
        <p:txBody>
          <a:bodyPr/>
          <a:lstStyle/>
          <a:p>
            <a:r>
              <a:rPr lang="en-US" dirty="0"/>
              <a:t>What is Scientific Realism?</a:t>
            </a:r>
          </a:p>
        </p:txBody>
      </p:sp>
      <p:pic>
        <p:nvPicPr>
          <p:cNvPr id="5" name="Content Placeholder 4" descr="The scientific image book cover&#10;&#10;Description automatically generated with low confidence">
            <a:extLst>
              <a:ext uri="{FF2B5EF4-FFF2-40B4-BE49-F238E27FC236}">
                <a16:creationId xmlns:a16="http://schemas.microsoft.com/office/drawing/2014/main" id="{7E3F6682-135B-9B99-77A9-85E32437918E}"/>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9079379" y="3215640"/>
            <a:ext cx="1981200" cy="3048000"/>
          </a:xfrm>
        </p:spPr>
      </p:pic>
      <p:pic>
        <p:nvPicPr>
          <p:cNvPr id="7" name="Picture 6" descr="A person smiling at the camera&#10;&#10;Description automatically generated with low confidence">
            <a:extLst>
              <a:ext uri="{FF2B5EF4-FFF2-40B4-BE49-F238E27FC236}">
                <a16:creationId xmlns:a16="http://schemas.microsoft.com/office/drawing/2014/main" id="{0FE28A70-E794-67FF-00C6-4B2560450EE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079379" y="476458"/>
            <a:ext cx="2043953" cy="2428459"/>
          </a:xfrm>
          <a:prstGeom prst="rect">
            <a:avLst/>
          </a:prstGeom>
        </p:spPr>
      </p:pic>
      <p:sp>
        <p:nvSpPr>
          <p:cNvPr id="8" name="TextBox 7">
            <a:extLst>
              <a:ext uri="{FF2B5EF4-FFF2-40B4-BE49-F238E27FC236}">
                <a16:creationId xmlns:a16="http://schemas.microsoft.com/office/drawing/2014/main" id="{D96F7E2D-A27D-0302-4306-61A3FFFD3B5E}"/>
              </a:ext>
            </a:extLst>
          </p:cNvPr>
          <p:cNvSpPr txBox="1"/>
          <p:nvPr/>
        </p:nvSpPr>
        <p:spPr>
          <a:xfrm>
            <a:off x="746235" y="1690688"/>
            <a:ext cx="7644730" cy="3970318"/>
          </a:xfrm>
          <a:prstGeom prst="rect">
            <a:avLst/>
          </a:prstGeom>
          <a:noFill/>
        </p:spPr>
        <p:txBody>
          <a:bodyPr wrap="square" rtlCol="0">
            <a:spAutoFit/>
          </a:bodyPr>
          <a:lstStyle/>
          <a:p>
            <a:r>
              <a:rPr lang="en-US" sz="2800" b="1" dirty="0">
                <a:effectLst/>
              </a:rPr>
              <a:t>Scientific Realism: </a:t>
            </a:r>
            <a:r>
              <a:rPr lang="en-US" sz="2800" u="sng" dirty="0">
                <a:effectLst/>
              </a:rPr>
              <a:t>Science aims to</a:t>
            </a:r>
            <a:r>
              <a:rPr lang="en-US" sz="2800" dirty="0">
                <a:effectLst/>
              </a:rPr>
              <a:t> give us, in its theories, a literally true story of what the world is like; and acceptance of a scientific theory involves the belief that it is true.</a:t>
            </a:r>
          </a:p>
          <a:p>
            <a:endParaRPr lang="en-US" sz="2800" dirty="0"/>
          </a:p>
          <a:p>
            <a:r>
              <a:rPr lang="en-US" sz="2800" b="1" dirty="0">
                <a:effectLst/>
              </a:rPr>
              <a:t>Constructive Empiricism: </a:t>
            </a:r>
            <a:r>
              <a:rPr lang="en-US" sz="2800" u="sng" dirty="0">
                <a:effectLst/>
              </a:rPr>
              <a:t>Science aims to</a:t>
            </a:r>
            <a:r>
              <a:rPr lang="en-US" sz="2800" dirty="0">
                <a:effectLst/>
              </a:rPr>
              <a:t> give us theories which are empirically adequate ; and acceptance of a theory involves as belief only that it is empirically adequate.</a:t>
            </a:r>
          </a:p>
        </p:txBody>
      </p:sp>
      <p:sp>
        <p:nvSpPr>
          <p:cNvPr id="9" name="Slide Number Placeholder 8">
            <a:extLst>
              <a:ext uri="{FF2B5EF4-FFF2-40B4-BE49-F238E27FC236}">
                <a16:creationId xmlns:a16="http://schemas.microsoft.com/office/drawing/2014/main" id="{1BE2656C-275B-B2FE-9375-BC32E924B159}"/>
              </a:ext>
            </a:extLst>
          </p:cNvPr>
          <p:cNvSpPr>
            <a:spLocks noGrp="1"/>
          </p:cNvSpPr>
          <p:nvPr>
            <p:ph type="sldNum" sz="quarter" idx="12"/>
          </p:nvPr>
        </p:nvSpPr>
        <p:spPr/>
        <p:txBody>
          <a:bodyPr/>
          <a:lstStyle/>
          <a:p>
            <a:fld id="{E49742CA-9285-CB4E-8E96-D4F86A347B26}" type="slidenum">
              <a:rPr lang="en-US" smtClean="0"/>
              <a:t>7</a:t>
            </a:fld>
            <a:endParaRPr lang="en-US"/>
          </a:p>
        </p:txBody>
      </p:sp>
    </p:spTree>
    <p:extLst>
      <p:ext uri="{BB962C8B-B14F-4D97-AF65-F5344CB8AC3E}">
        <p14:creationId xmlns:p14="http://schemas.microsoft.com/office/powerpoint/2010/main" val="304478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75D06-E0E7-FE2C-C819-C76AAEB98350}"/>
              </a:ext>
            </a:extLst>
          </p:cNvPr>
          <p:cNvSpPr>
            <a:spLocks noGrp="1"/>
          </p:cNvSpPr>
          <p:nvPr>
            <p:ph type="title"/>
          </p:nvPr>
        </p:nvSpPr>
        <p:spPr/>
        <p:txBody>
          <a:bodyPr/>
          <a:lstStyle/>
          <a:p>
            <a:r>
              <a:rPr lang="en-US" dirty="0"/>
              <a:t>A different kind of debate</a:t>
            </a:r>
          </a:p>
        </p:txBody>
      </p:sp>
      <p:sp>
        <p:nvSpPr>
          <p:cNvPr id="3" name="Content Placeholder 2">
            <a:extLst>
              <a:ext uri="{FF2B5EF4-FFF2-40B4-BE49-F238E27FC236}">
                <a16:creationId xmlns:a16="http://schemas.microsoft.com/office/drawing/2014/main" id="{58C17EE8-3B8C-DDF7-A1B4-2501E2DBCB2F}"/>
              </a:ext>
            </a:extLst>
          </p:cNvPr>
          <p:cNvSpPr>
            <a:spLocks noGrp="1"/>
          </p:cNvSpPr>
          <p:nvPr>
            <p:ph idx="1"/>
          </p:nvPr>
        </p:nvSpPr>
        <p:spPr/>
        <p:txBody>
          <a:bodyPr/>
          <a:lstStyle/>
          <a:p>
            <a:r>
              <a:rPr lang="en-US" dirty="0"/>
              <a:t>What is the aim of science?</a:t>
            </a:r>
          </a:p>
          <a:p>
            <a:r>
              <a:rPr lang="en-US" dirty="0"/>
              <a:t>”</a:t>
            </a:r>
            <a:r>
              <a:rPr lang="en-US" dirty="0">
                <a:effectLst/>
              </a:rPr>
              <a:t>As is well known, Socrates states that when we assume flute-playing, we must also assume a flutist, and consequently if we assume </a:t>
            </a:r>
            <a:r>
              <a:rPr lang="en-US" dirty="0"/>
              <a:t>s</a:t>
            </a:r>
            <a:r>
              <a:rPr lang="en-US" dirty="0">
                <a:effectLst/>
              </a:rPr>
              <a:t>cientific thinking, we also have to assume a scientist.” (Kierkegaard)</a:t>
            </a:r>
            <a:endParaRPr lang="en-US" dirty="0"/>
          </a:p>
          <a:p>
            <a:endParaRPr lang="en-US" dirty="0"/>
          </a:p>
        </p:txBody>
      </p:sp>
      <p:sp>
        <p:nvSpPr>
          <p:cNvPr id="4" name="Slide Number Placeholder 3">
            <a:extLst>
              <a:ext uri="{FF2B5EF4-FFF2-40B4-BE49-F238E27FC236}">
                <a16:creationId xmlns:a16="http://schemas.microsoft.com/office/drawing/2014/main" id="{BB648445-CD28-1BF3-9309-9CF57C7EEE38}"/>
              </a:ext>
            </a:extLst>
          </p:cNvPr>
          <p:cNvSpPr>
            <a:spLocks noGrp="1"/>
          </p:cNvSpPr>
          <p:nvPr>
            <p:ph type="sldNum" sz="quarter" idx="12"/>
          </p:nvPr>
        </p:nvSpPr>
        <p:spPr/>
        <p:txBody>
          <a:bodyPr/>
          <a:lstStyle/>
          <a:p>
            <a:fld id="{E49742CA-9285-CB4E-8E96-D4F86A347B26}" type="slidenum">
              <a:rPr lang="en-US" smtClean="0"/>
              <a:t>8</a:t>
            </a:fld>
            <a:endParaRPr lang="en-US"/>
          </a:p>
        </p:txBody>
      </p:sp>
    </p:spTree>
    <p:extLst>
      <p:ext uri="{BB962C8B-B14F-4D97-AF65-F5344CB8AC3E}">
        <p14:creationId xmlns:p14="http://schemas.microsoft.com/office/powerpoint/2010/main" val="19926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0391-D257-1056-A23E-5732C2B427C6}"/>
              </a:ext>
            </a:extLst>
          </p:cNvPr>
          <p:cNvSpPr>
            <a:spLocks noGrp="1"/>
          </p:cNvSpPr>
          <p:nvPr>
            <p:ph type="title"/>
          </p:nvPr>
        </p:nvSpPr>
        <p:spPr/>
        <p:txBody>
          <a:bodyPr/>
          <a:lstStyle/>
          <a:p>
            <a:r>
              <a:rPr lang="en-US" dirty="0"/>
              <a:t>Thomas Kuhn on Theory Choice</a:t>
            </a:r>
          </a:p>
        </p:txBody>
      </p:sp>
      <p:pic>
        <p:nvPicPr>
          <p:cNvPr id="5" name="Content Placeholder 4" descr="A person wearing glasses and looking at the camera&#10;&#10;Description automatically generated with medium confidence">
            <a:extLst>
              <a:ext uri="{FF2B5EF4-FFF2-40B4-BE49-F238E27FC236}">
                <a16:creationId xmlns:a16="http://schemas.microsoft.com/office/drawing/2014/main" id="{82717770-02AB-AB95-E228-3E57F23FF7EC}"/>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9236891" y="843280"/>
            <a:ext cx="1870841" cy="1808480"/>
          </a:xfrm>
        </p:spPr>
      </p:pic>
      <p:pic>
        <p:nvPicPr>
          <p:cNvPr id="7" name="Picture 6" descr="A picture containing book, text, circle, art&#10;&#10;Description automatically generated">
            <a:extLst>
              <a:ext uri="{FF2B5EF4-FFF2-40B4-BE49-F238E27FC236}">
                <a16:creationId xmlns:a16="http://schemas.microsoft.com/office/drawing/2014/main" id="{D948C02B-42AC-29C2-3914-E7C81B6654D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202151" y="3046688"/>
            <a:ext cx="2007584" cy="3071163"/>
          </a:xfrm>
          <a:prstGeom prst="rect">
            <a:avLst/>
          </a:prstGeom>
        </p:spPr>
      </p:pic>
      <p:sp>
        <p:nvSpPr>
          <p:cNvPr id="8" name="Rounded Rectangle 7">
            <a:extLst>
              <a:ext uri="{FF2B5EF4-FFF2-40B4-BE49-F238E27FC236}">
                <a16:creationId xmlns:a16="http://schemas.microsoft.com/office/drawing/2014/main" id="{DC404DFD-2872-51D7-4F26-A211E5C0ED09}"/>
              </a:ext>
            </a:extLst>
          </p:cNvPr>
          <p:cNvSpPr/>
          <p:nvPr/>
        </p:nvSpPr>
        <p:spPr>
          <a:xfrm>
            <a:off x="818291" y="3003278"/>
            <a:ext cx="1450712" cy="65301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Accuracy</a:t>
            </a:r>
          </a:p>
        </p:txBody>
      </p:sp>
      <p:sp>
        <p:nvSpPr>
          <p:cNvPr id="9" name="Rounded Rectangle 8">
            <a:extLst>
              <a:ext uri="{FF2B5EF4-FFF2-40B4-BE49-F238E27FC236}">
                <a16:creationId xmlns:a16="http://schemas.microsoft.com/office/drawing/2014/main" id="{E04DFDDE-E7BA-74BB-581F-4F241EBC5939}"/>
              </a:ext>
            </a:extLst>
          </p:cNvPr>
          <p:cNvSpPr/>
          <p:nvPr/>
        </p:nvSpPr>
        <p:spPr>
          <a:xfrm>
            <a:off x="2489200" y="3415610"/>
            <a:ext cx="1737360" cy="65301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Consistency</a:t>
            </a:r>
          </a:p>
        </p:txBody>
      </p:sp>
      <p:sp>
        <p:nvSpPr>
          <p:cNvPr id="10" name="Rounded Rectangle 9">
            <a:extLst>
              <a:ext uri="{FF2B5EF4-FFF2-40B4-BE49-F238E27FC236}">
                <a16:creationId xmlns:a16="http://schemas.microsoft.com/office/drawing/2014/main" id="{A3D4EC69-0F49-14DE-B2AD-D28AE31330B2}"/>
              </a:ext>
            </a:extLst>
          </p:cNvPr>
          <p:cNvSpPr/>
          <p:nvPr/>
        </p:nvSpPr>
        <p:spPr>
          <a:xfrm>
            <a:off x="4659281" y="2622556"/>
            <a:ext cx="1190200" cy="68072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Scope</a:t>
            </a:r>
          </a:p>
        </p:txBody>
      </p:sp>
      <p:sp>
        <p:nvSpPr>
          <p:cNvPr id="11" name="Rounded Rectangle 10">
            <a:extLst>
              <a:ext uri="{FF2B5EF4-FFF2-40B4-BE49-F238E27FC236}">
                <a16:creationId xmlns:a16="http://schemas.microsoft.com/office/drawing/2014/main" id="{4633F3CE-2939-0BCF-2106-5DAF58AD8A6B}"/>
              </a:ext>
            </a:extLst>
          </p:cNvPr>
          <p:cNvSpPr/>
          <p:nvPr/>
        </p:nvSpPr>
        <p:spPr>
          <a:xfrm>
            <a:off x="6342520" y="3200400"/>
            <a:ext cx="1450712" cy="55326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Simplicity</a:t>
            </a:r>
          </a:p>
        </p:txBody>
      </p:sp>
      <p:sp>
        <p:nvSpPr>
          <p:cNvPr id="12" name="Rounded Rectangle 11">
            <a:extLst>
              <a:ext uri="{FF2B5EF4-FFF2-40B4-BE49-F238E27FC236}">
                <a16:creationId xmlns:a16="http://schemas.microsoft.com/office/drawing/2014/main" id="{66CF3DBA-A492-5078-40DB-E6244CEC0005}"/>
              </a:ext>
            </a:extLst>
          </p:cNvPr>
          <p:cNvSpPr/>
          <p:nvPr/>
        </p:nvSpPr>
        <p:spPr>
          <a:xfrm>
            <a:off x="4446757" y="4033168"/>
            <a:ext cx="1777031" cy="680721"/>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Fruitfulness</a:t>
            </a:r>
          </a:p>
        </p:txBody>
      </p:sp>
      <p:sp>
        <p:nvSpPr>
          <p:cNvPr id="13" name="Slide Number Placeholder 12">
            <a:extLst>
              <a:ext uri="{FF2B5EF4-FFF2-40B4-BE49-F238E27FC236}">
                <a16:creationId xmlns:a16="http://schemas.microsoft.com/office/drawing/2014/main" id="{9FEF9630-88C4-B2AA-5D10-A21AB551FBC8}"/>
              </a:ext>
            </a:extLst>
          </p:cNvPr>
          <p:cNvSpPr>
            <a:spLocks noGrp="1"/>
          </p:cNvSpPr>
          <p:nvPr>
            <p:ph type="sldNum" sz="quarter" idx="12"/>
          </p:nvPr>
        </p:nvSpPr>
        <p:spPr/>
        <p:txBody>
          <a:bodyPr/>
          <a:lstStyle/>
          <a:p>
            <a:fld id="{E49742CA-9285-CB4E-8E96-D4F86A347B26}" type="slidenum">
              <a:rPr lang="en-US" smtClean="0"/>
              <a:t>9</a:t>
            </a:fld>
            <a:endParaRPr lang="en-US"/>
          </a:p>
        </p:txBody>
      </p:sp>
    </p:spTree>
    <p:extLst>
      <p:ext uri="{BB962C8B-B14F-4D97-AF65-F5344CB8AC3E}">
        <p14:creationId xmlns:p14="http://schemas.microsoft.com/office/powerpoint/2010/main" val="558821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7260</TotalTime>
  <Words>1501</Words>
  <Application>Microsoft Macintosh PowerPoint</Application>
  <PresentationFormat>Widescreen</PresentationFormat>
  <Paragraphs>124</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Niels Bohr’s Values</vt:lpstr>
      <vt:lpstr>Livet må forstås baglæns, men må leves forlæns. (Søren Kierkegaard) </vt:lpstr>
      <vt:lpstr>Niels Bohr Excluded from Conversation  (about what we should do)</vt:lpstr>
      <vt:lpstr>Who was Right about What We Should Do?</vt:lpstr>
      <vt:lpstr>Anti-Realism: Bohr’s Scientific Sin?</vt:lpstr>
      <vt:lpstr>PowerPoint Presentation</vt:lpstr>
      <vt:lpstr>What is Scientific Realism?</vt:lpstr>
      <vt:lpstr>A different kind of debate</vt:lpstr>
      <vt:lpstr>Thomas Kuhn on Theory Choice</vt:lpstr>
      <vt:lpstr>John Norton</vt:lpstr>
      <vt:lpstr>John Norton</vt:lpstr>
      <vt:lpstr>Analogy: The Rational Investor</vt:lpstr>
      <vt:lpstr>The Landscape of Scientific Practice</vt:lpstr>
      <vt:lpstr>PowerPoint Presentation</vt:lpstr>
      <vt:lpstr>Prospectus</vt:lpstr>
      <vt:lpstr>From Science to Absence of Value</vt:lpstr>
      <vt:lpstr>A Universe with Meaning</vt:lpstr>
      <vt:lpstr>PowerPoint Presentation</vt:lpstr>
      <vt:lpstr>PowerPoint Presentation</vt:lpstr>
      <vt:lpstr>Harmony</vt:lpstr>
      <vt:lpstr>Harmony</vt:lpstr>
      <vt:lpstr>Hard Choices</vt:lpstr>
      <vt:lpstr>Expand the “begrebslige ramme”</vt:lpstr>
      <vt:lpstr>Hard Choices</vt:lpstr>
      <vt:lpstr>Personlighedsprincippet</vt:lpstr>
      <vt:lpstr>Objectivity</vt:lpstr>
      <vt:lpstr>Objectivity</vt:lpstr>
      <vt:lpstr>The Goal of Science</vt:lpstr>
      <vt:lpstr>Conclusions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Niels Bohr’s Values</dc:title>
  <dc:creator>Hans P. Halvorson</dc:creator>
  <cp:lastModifiedBy>Hans P. Halvorson</cp:lastModifiedBy>
  <cp:revision>15</cp:revision>
  <dcterms:created xsi:type="dcterms:W3CDTF">2023-06-07T03:56:19Z</dcterms:created>
  <dcterms:modified xsi:type="dcterms:W3CDTF">2023-12-01T16:05:48Z</dcterms:modified>
</cp:coreProperties>
</file>